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315" r:id="rId3"/>
    <p:sldId id="257" r:id="rId4"/>
    <p:sldId id="309" r:id="rId5"/>
    <p:sldId id="262" r:id="rId6"/>
    <p:sldId id="310" r:id="rId7"/>
    <p:sldId id="314" r:id="rId8"/>
    <p:sldId id="263" r:id="rId9"/>
    <p:sldId id="265" r:id="rId10"/>
    <p:sldId id="264" r:id="rId11"/>
    <p:sldId id="266" r:id="rId12"/>
    <p:sldId id="258" r:id="rId13"/>
    <p:sldId id="294" r:id="rId14"/>
    <p:sldId id="293" r:id="rId15"/>
    <p:sldId id="292" r:id="rId16"/>
    <p:sldId id="297" r:id="rId17"/>
    <p:sldId id="298" r:id="rId18"/>
    <p:sldId id="259" r:id="rId19"/>
    <p:sldId id="260" r:id="rId20"/>
    <p:sldId id="261" r:id="rId21"/>
    <p:sldId id="267" r:id="rId22"/>
    <p:sldId id="304" r:id="rId23"/>
    <p:sldId id="268" r:id="rId24"/>
    <p:sldId id="312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301" r:id="rId40"/>
    <p:sldId id="283" r:id="rId41"/>
    <p:sldId id="300" r:id="rId42"/>
    <p:sldId id="284" r:id="rId43"/>
    <p:sldId id="285" r:id="rId44"/>
    <p:sldId id="286" r:id="rId45"/>
    <p:sldId id="287" r:id="rId46"/>
    <p:sldId id="311" r:id="rId47"/>
    <p:sldId id="288" r:id="rId48"/>
    <p:sldId id="308" r:id="rId49"/>
    <p:sldId id="306" r:id="rId50"/>
    <p:sldId id="307" r:id="rId51"/>
    <p:sldId id="305" r:id="rId52"/>
    <p:sldId id="289" r:id="rId53"/>
    <p:sldId id="290" r:id="rId54"/>
    <p:sldId id="291" r:id="rId55"/>
    <p:sldId id="299" r:id="rId56"/>
    <p:sldId id="302" r:id="rId57"/>
    <p:sldId id="303" r:id="rId5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39C12"/>
    <a:srgbClr val="FF9201"/>
    <a:srgbClr val="FF9900"/>
    <a:srgbClr val="FF010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 snapToGrid="0">
      <p:cViewPr varScale="1">
        <p:scale>
          <a:sx n="64" d="100"/>
          <a:sy n="64" d="100"/>
        </p:scale>
        <p:origin x="-90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6151298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940793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844599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2131873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456701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264503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26450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2645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19043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61512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.jpe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42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jpeg"/><Relationship Id="rId4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-110834" y="1108365"/>
            <a:ext cx="12358200" cy="46413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1524000" y="2053645"/>
            <a:ext cx="9144000" cy="117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6000"/>
              <a:buFont typeface="Calibri"/>
              <a:buNone/>
            </a:pPr>
            <a:r>
              <a:rPr lang="pt-BR" sz="6600" b="1" dirty="0">
                <a:solidFill>
                  <a:srgbClr val="F39C12"/>
                </a:solidFill>
              </a:rPr>
              <a:t>Pro.</a:t>
            </a:r>
            <a:r>
              <a:rPr lang="pt-BR" sz="6600" b="1" dirty="0" err="1">
                <a:solidFill>
                  <a:srgbClr val="F39C12"/>
                </a:solidFill>
              </a:rPr>
              <a:t>Code</a:t>
            </a:r>
            <a:r>
              <a:rPr lang="pt-BR" sz="6600" b="1" dirty="0">
                <a:solidFill>
                  <a:srgbClr val="F39C12"/>
                </a:solidFill>
              </a:rPr>
              <a:t>()</a:t>
            </a:r>
            <a:endParaRPr sz="6600" dirty="0"/>
          </a:p>
        </p:txBody>
      </p:sp>
      <p:grpSp>
        <p:nvGrpSpPr>
          <p:cNvPr id="14" name="Grupo 13"/>
          <p:cNvGrpSpPr/>
          <p:nvPr/>
        </p:nvGrpSpPr>
        <p:grpSpPr>
          <a:xfrm>
            <a:off x="3190040" y="3465613"/>
            <a:ext cx="5811921" cy="1323439"/>
            <a:chOff x="2848142" y="2609538"/>
            <a:chExt cx="5811921" cy="1323439"/>
          </a:xfrm>
        </p:grpSpPr>
        <p:sp>
          <p:nvSpPr>
            <p:cNvPr id="9" name="CaixaDeTexto 8"/>
            <p:cNvSpPr txBox="1"/>
            <p:nvPr/>
          </p:nvSpPr>
          <p:spPr>
            <a:xfrm>
              <a:off x="2848142" y="2609538"/>
              <a:ext cx="432682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 smtClean="0">
                  <a:solidFill>
                    <a:schemeClr val="bg1"/>
                  </a:solidFill>
                  <a:latin typeface="Stoke" pitchFamily="18" charset="0"/>
                </a:rPr>
                <a:t>Ragnar</a:t>
              </a:r>
              <a:endParaRPr lang="pt-BR" sz="8000" dirty="0">
                <a:solidFill>
                  <a:schemeClr val="bg1"/>
                </a:solidFill>
                <a:latin typeface="Stoke" pitchFamily="18" charset="0"/>
              </a:endParaRPr>
            </a:p>
          </p:txBody>
        </p:sp>
        <p:pic>
          <p:nvPicPr>
            <p:cNvPr id="12" name="Imagem 11" descr="logo-ragnarok.png"/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6937444" y="3012356"/>
              <a:ext cx="1061958" cy="750433"/>
            </a:xfrm>
            <a:prstGeom prst="rect">
              <a:avLst/>
            </a:prstGeom>
          </p:spPr>
        </p:pic>
        <p:sp>
          <p:nvSpPr>
            <p:cNvPr id="13" name="CaixaDeTexto 12"/>
            <p:cNvSpPr txBox="1"/>
            <p:nvPr/>
          </p:nvSpPr>
          <p:spPr>
            <a:xfrm>
              <a:off x="7762060" y="2609538"/>
              <a:ext cx="89800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800" dirty="0" smtClean="0">
                  <a:solidFill>
                    <a:schemeClr val="bg1"/>
                  </a:solidFill>
                  <a:latin typeface="Stoke" pitchFamily="18" charset="0"/>
                </a:rPr>
                <a:t>k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3148302" y="1278646"/>
            <a:ext cx="6024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O quê? (Proposta </a:t>
            </a:r>
            <a:r>
              <a:rPr lang="pt-BR" sz="4000" b="1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pt-BR" sz="4000" b="1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Valor) </a:t>
            </a:r>
            <a:endParaRPr dirty="0"/>
          </a:p>
        </p:txBody>
      </p:sp>
      <p:sp>
        <p:nvSpPr>
          <p:cNvPr id="180" name="Google Shape;180;p21"/>
          <p:cNvSpPr txBox="1"/>
          <p:nvPr/>
        </p:nvSpPr>
        <p:spPr>
          <a:xfrm>
            <a:off x="1296987" y="2597727"/>
            <a:ext cx="9450600" cy="24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Plataforma para venda 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troca de jogos, acessórios e consoles seminovos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Preços acessíveis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Maior rotatividade de jogos 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3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3148302" y="1278646"/>
            <a:ext cx="6024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O quê? (Proposta de Valor) </a:t>
            </a: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1296987" y="2597727"/>
            <a:ext cx="9450600" cy="24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Sistemas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localização das pessoas mais próximas que possuem o jogo desejado </a:t>
            </a:r>
            <a:endParaRPr lang="pt-BR" sz="320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Facilidade de Pesquisa </a:t>
            </a:r>
            <a:endParaRPr lang="pt-BR" sz="320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</a:pP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utilidades especificas para o nicho do segmento 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114992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>
                <a:solidFill>
                  <a:srgbClr val="F39C12"/>
                </a:solidFill>
              </a:rPr>
              <a:t>Quem somos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xfrm>
            <a:off x="1237706" y="2611582"/>
            <a:ext cx="5187000" cy="19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</a:rPr>
              <a:t> </a:t>
            </a:r>
            <a:r>
              <a:rPr lang="pt-BR" sz="3600" dirty="0">
                <a:solidFill>
                  <a:schemeClr val="lt1"/>
                </a:solidFill>
              </a:rPr>
              <a:t>Como surgiu?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</a:rPr>
              <a:t> </a:t>
            </a:r>
            <a:r>
              <a:rPr lang="pt-BR" sz="3600" dirty="0">
                <a:solidFill>
                  <a:schemeClr val="lt1"/>
                </a:solidFill>
              </a:rPr>
              <a:t>Nossos ideais 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</a:rPr>
              <a:t> </a:t>
            </a:r>
            <a:r>
              <a:rPr lang="pt-BR" sz="3600" dirty="0">
                <a:solidFill>
                  <a:schemeClr val="lt1"/>
                </a:solidFill>
              </a:rPr>
              <a:t>Missão, visão e valores.</a:t>
            </a:r>
            <a:endParaRPr dirty="0"/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sp>
        <p:nvSpPr>
          <p:cNvPr id="14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114992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Como Surgiu?</a:t>
            </a:r>
            <a:endParaRPr dirty="0"/>
          </a:p>
        </p:txBody>
      </p:sp>
      <p:pic>
        <p:nvPicPr>
          <p:cNvPr id="19" name="Imagem 18" descr="ideia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32" y="2121178"/>
            <a:ext cx="3425184" cy="3425184"/>
          </a:xfrm>
          <a:prstGeom prst="rect">
            <a:avLst/>
          </a:prstGeom>
        </p:spPr>
      </p:pic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114992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Nossas ideias</a:t>
            </a:r>
            <a:endParaRPr dirty="0"/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pic>
        <p:nvPicPr>
          <p:cNvPr id="73730" name="Picture 2" descr="Resultado de imagem para controle de video gam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7692" y="2503437"/>
            <a:ext cx="3112281" cy="3112282"/>
          </a:xfrm>
          <a:prstGeom prst="rect">
            <a:avLst/>
          </a:prstGeom>
          <a:noFill/>
        </p:spPr>
      </p:pic>
      <p:pic>
        <p:nvPicPr>
          <p:cNvPr id="13" name="Imagem 12" descr="cifra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04" y="2054902"/>
            <a:ext cx="2801911" cy="2801911"/>
          </a:xfrm>
          <a:prstGeom prst="rect">
            <a:avLst/>
          </a:prstGeom>
        </p:spPr>
      </p:pic>
      <p:pic>
        <p:nvPicPr>
          <p:cNvPr id="14" name="Imagem 13" descr="loj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7187" y="1921764"/>
            <a:ext cx="2770157" cy="2770157"/>
          </a:xfrm>
          <a:prstGeom prst="rect">
            <a:avLst/>
          </a:prstGeom>
        </p:spPr>
      </p:pic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98503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Missão</a:t>
            </a:r>
            <a:endParaRPr dirty="0"/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1903746" y="2563319"/>
            <a:ext cx="9368852" cy="1543987"/>
          </a:xfrm>
          <a:prstGeom prst="roundRect">
            <a:avLst/>
          </a:prstGeom>
          <a:noFill/>
          <a:ln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Disponibilizar para todas as classes sociais a oportunidade de usufruir e aproveitar do mercado de jogos digitais.</a:t>
            </a:r>
            <a:endParaRPr lang="pt-BR" sz="2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Losango 12"/>
          <p:cNvSpPr/>
          <p:nvPr/>
        </p:nvSpPr>
        <p:spPr>
          <a:xfrm>
            <a:off x="14990" y="2488368"/>
            <a:ext cx="1603947" cy="1678898"/>
          </a:xfrm>
          <a:prstGeom prst="diamond">
            <a:avLst/>
          </a:prstGeom>
          <a:noFill/>
          <a:ln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64891" y="2668250"/>
            <a:ext cx="1304144" cy="1319135"/>
          </a:xfrm>
          <a:prstGeom prst="rect">
            <a:avLst/>
          </a:prstGeom>
          <a:noFill/>
          <a:ln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-ragnaro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6" y="2840548"/>
            <a:ext cx="1379095" cy="974538"/>
          </a:xfrm>
          <a:prstGeom prst="rect">
            <a:avLst/>
          </a:prstGeom>
        </p:spPr>
      </p:pic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114992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Visão</a:t>
            </a:r>
            <a:endParaRPr dirty="0"/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pic>
        <p:nvPicPr>
          <p:cNvPr id="67586" name="Picture 2" descr="Resultado de imagem para scop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5511" y="1963710"/>
            <a:ext cx="3202219" cy="3202219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479685" y="2525604"/>
            <a:ext cx="65057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Nos tornar uma empresa referência no mercado de troca e revenda de jogos.</a:t>
            </a:r>
            <a:endParaRPr lang="pt-BR" sz="3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114992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Valores</a:t>
            </a:r>
            <a:endParaRPr dirty="0"/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pic>
        <p:nvPicPr>
          <p:cNvPr id="12" name="Imagem 11" descr="balan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152" y="2313169"/>
            <a:ext cx="2814716" cy="281471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99600" y="2413417"/>
            <a:ext cx="48702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9201"/>
              </a:buClr>
              <a:buFont typeface="Arial" pitchFamily="34" charset="0"/>
              <a:buChar char="•"/>
            </a:pPr>
            <a:r>
              <a:rPr lang="pt-BR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Democratização do acesso a cultura</a:t>
            </a: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endParaRPr lang="pt-BR" sz="2400" dirty="0" smtClean="0">
              <a:latin typeface="Calibri" pitchFamily="34" charset="0"/>
              <a:cs typeface="Calibri" pitchFamily="34" charset="0"/>
            </a:endParaRP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r>
              <a:rPr lang="pt-BR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Inclusão</a:t>
            </a: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endParaRPr lang="pt-BR" sz="2400" dirty="0" smtClean="0">
              <a:latin typeface="Calibri" pitchFamily="34" charset="0"/>
              <a:cs typeface="Calibri" pitchFamily="34" charset="0"/>
            </a:endParaRP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r>
              <a:rPr lang="pt-BR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Acessibilidade</a:t>
            </a:r>
            <a:endParaRPr lang="pt-BR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8441961" y="2535835"/>
            <a:ext cx="2481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9201"/>
              </a:buClr>
              <a:buFont typeface="Arial" pitchFamily="34" charset="0"/>
              <a:buChar char="•"/>
            </a:pPr>
            <a:r>
              <a:rPr lang="pt-BR" sz="28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Sustentabilidade</a:t>
            </a: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endParaRPr lang="pt-BR" sz="24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r>
              <a:rPr lang="pt-BR" sz="28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Respeito</a:t>
            </a:r>
            <a:endParaRPr lang="pt-BR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4696955" y="581890"/>
            <a:ext cx="2798091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>
                <a:solidFill>
                  <a:srgbClr val="F39C12"/>
                </a:solidFill>
              </a:rPr>
              <a:t>Mercado</a:t>
            </a:r>
            <a:endParaRPr dirty="0"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2"/>
          </p:nvPr>
        </p:nvSpPr>
        <p:spPr>
          <a:xfrm>
            <a:off x="751150" y="2334500"/>
            <a:ext cx="10689700" cy="283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lvl="0" indent="-28575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</a:pPr>
            <a:r>
              <a:rPr lang="pt-BR" sz="3500" b="1" dirty="0" smtClean="0">
                <a:solidFill>
                  <a:srgbClr val="F39C12"/>
                </a:solidFill>
              </a:rPr>
              <a:t>Segundo a </a:t>
            </a:r>
            <a:r>
              <a:rPr lang="pt-BR" sz="3500" b="1" dirty="0" err="1" smtClean="0">
                <a:solidFill>
                  <a:srgbClr val="F39C12"/>
                </a:solidFill>
              </a:rPr>
              <a:t>Newzoo</a:t>
            </a:r>
            <a:r>
              <a:rPr lang="pt-BR" sz="3500" b="1" dirty="0" smtClean="0">
                <a:solidFill>
                  <a:srgbClr val="F39C12"/>
                </a:solidFill>
              </a:rPr>
              <a:t>:</a:t>
            </a:r>
          </a:p>
          <a:p>
            <a:pPr marL="285750" lvl="0" indent="-28575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</a:pPr>
            <a:endParaRPr lang="pt-BR" sz="3200" dirty="0" smtClean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 smtClean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Brasil é o maior mercado de jogos da América Latina </a:t>
            </a:r>
            <a:endParaRPr lang="pt-BR" sz="3200" dirty="0" smtClean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endParaRPr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13º maior mercado do mundo </a:t>
            </a:r>
            <a:endParaRPr lang="pt-BR" sz="3200" dirty="0" smtClean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endParaRPr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O Faturamento do </a:t>
            </a:r>
            <a:r>
              <a:rPr lang="pt-BR" sz="3200" dirty="0" smtClean="0">
                <a:solidFill>
                  <a:schemeClr val="lt1"/>
                </a:solidFill>
              </a:rPr>
              <a:t>negócio </a:t>
            </a:r>
            <a:r>
              <a:rPr lang="pt-BR" sz="3200" dirty="0">
                <a:solidFill>
                  <a:schemeClr val="lt1"/>
                </a:solidFill>
              </a:rPr>
              <a:t>nacional estimado em 1 bilhão e 756 milhões</a:t>
            </a:r>
            <a:endParaRPr dirty="0"/>
          </a:p>
          <a:p>
            <a:pPr marL="285750" lvl="0" indent="-825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7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727728" y="581890"/>
            <a:ext cx="273654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>
                <a:solidFill>
                  <a:srgbClr val="F39C12"/>
                </a:solidFill>
              </a:rPr>
              <a:t>Mercado</a:t>
            </a:r>
            <a:endParaRPr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1079293" y="2694255"/>
            <a:ext cx="10208300" cy="23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85750" lvl="0" indent="-285750">
              <a:spcBef>
                <a:spcPts val="0"/>
              </a:spcBef>
              <a:buClr>
                <a:srgbClr val="F39C12"/>
              </a:buClr>
              <a:buSzPts val="3200"/>
            </a:pPr>
            <a:r>
              <a:rPr lang="pt-BR" sz="3500" b="1" dirty="0" smtClean="0">
                <a:solidFill>
                  <a:srgbClr val="F39C12"/>
                </a:solidFill>
              </a:rPr>
              <a:t>De acordo com a pesquisa da PWC (</a:t>
            </a:r>
            <a:r>
              <a:rPr lang="pt-BR" sz="3600" dirty="0" err="1" smtClean="0">
                <a:solidFill>
                  <a:srgbClr val="F39C12"/>
                </a:solidFill>
              </a:rPr>
              <a:t>PricewaterhouseCoopers</a:t>
            </a:r>
            <a:r>
              <a:rPr lang="pt-BR" sz="3500" b="1" dirty="0" smtClean="0">
                <a:solidFill>
                  <a:srgbClr val="F39C12"/>
                </a:solidFill>
              </a:rPr>
              <a:t>):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</a:pPr>
            <a:endParaRPr lang="pt-BR" sz="3200" dirty="0" smtClean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 smtClean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Receita global de 2,4 trilhões de dólares em 2022</a:t>
            </a:r>
            <a:r>
              <a:rPr lang="pt-BR" sz="3200" dirty="0">
                <a:solidFill>
                  <a:srgbClr val="F39C12"/>
                </a:solidFill>
              </a:rPr>
              <a:t> </a:t>
            </a:r>
            <a:endParaRPr lang="pt-BR" sz="3200" dirty="0" smtClean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endParaRPr sz="3200" dirty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Faturamento mercado nacional estimado em 1 bilhão e 756 milhões</a:t>
            </a:r>
            <a:endParaRPr dirty="0"/>
          </a:p>
          <a:p>
            <a:pPr marL="285750" lvl="0" indent="-82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>
              <a:solidFill>
                <a:srgbClr val="F39C12"/>
              </a:solidFill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-110834" y="1108365"/>
            <a:ext cx="12358200" cy="46413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59759" y="1842550"/>
            <a:ext cx="28331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0" u="none" strike="noStrike" cap="none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Integrantes:</a:t>
            </a:r>
            <a:endParaRPr sz="40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34583" y="2848130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Diego Augusto Farias Silva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34583" y="3980720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Vinicius Morais Rodrigues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34583" y="4547015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Vinicius Oliveira de Almeida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34583" y="3414425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Gabriel Morais Dias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-92110" y="1122218"/>
            <a:ext cx="12376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4705747" y="581890"/>
            <a:ext cx="278050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Mercado</a:t>
            </a:r>
            <a:endParaRPr dirty="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2"/>
          </p:nvPr>
        </p:nvSpPr>
        <p:spPr>
          <a:xfrm>
            <a:off x="455665" y="2666166"/>
            <a:ext cx="11311613" cy="171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</a:pPr>
            <a:r>
              <a:rPr lang="pt-BR" sz="3200" dirty="0" smtClean="0">
                <a:solidFill>
                  <a:srgbClr val="F39C12"/>
                </a:solidFill>
              </a:rPr>
              <a:t>		</a:t>
            </a:r>
            <a:r>
              <a:rPr lang="pt-BR" sz="3400" dirty="0" smtClean="0">
                <a:solidFill>
                  <a:schemeClr val="lt1"/>
                </a:solidFill>
              </a:rPr>
              <a:t>De </a:t>
            </a:r>
            <a:r>
              <a:rPr lang="pt-BR" sz="3400" dirty="0">
                <a:solidFill>
                  <a:schemeClr val="lt1"/>
                </a:solidFill>
              </a:rPr>
              <a:t>acordo com a </a:t>
            </a:r>
            <a:r>
              <a:rPr lang="pt-BR" sz="3400" dirty="0" err="1">
                <a:solidFill>
                  <a:schemeClr val="lt1"/>
                </a:solidFill>
              </a:rPr>
              <a:t>PwC</a:t>
            </a:r>
            <a:r>
              <a:rPr lang="pt-BR" sz="3400" dirty="0">
                <a:solidFill>
                  <a:schemeClr val="lt1"/>
                </a:solidFill>
              </a:rPr>
              <a:t>, os segmentos de publicidade digital e games são os que mais crescerão até </a:t>
            </a:r>
            <a:r>
              <a:rPr lang="pt-BR" sz="3400" dirty="0" smtClean="0">
                <a:solidFill>
                  <a:schemeClr val="lt1"/>
                </a:solidFill>
              </a:rPr>
              <a:t>2022, </a:t>
            </a:r>
            <a:r>
              <a:rPr lang="pt-BR" sz="3400" dirty="0">
                <a:solidFill>
                  <a:schemeClr val="lt1"/>
                </a:solidFill>
              </a:rPr>
              <a:t>a expansão média anual prevista é de 12% e 15%, respectivamente.</a:t>
            </a:r>
            <a:endParaRPr sz="3400" dirty="0">
              <a:solidFill>
                <a:srgbClr val="F39C12"/>
              </a:solidFill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4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4643327" y="1205088"/>
            <a:ext cx="295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Para quem?</a:t>
            </a:r>
            <a:endParaRPr/>
          </a:p>
        </p:txBody>
      </p:sp>
      <p:sp>
        <p:nvSpPr>
          <p:cNvPr id="222" name="Google Shape;222;p24"/>
          <p:cNvSpPr txBox="1"/>
          <p:nvPr/>
        </p:nvSpPr>
        <p:spPr>
          <a:xfrm>
            <a:off x="736168" y="2576831"/>
            <a:ext cx="7571739" cy="202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6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Gamers</a:t>
            </a:r>
            <a:r>
              <a:rPr lang="pt-BR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lojistas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6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Jovens e adultos</a:t>
            </a:r>
            <a:endParaRPr sz="3600"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6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Pessoas que estão em busca de jogos </a:t>
            </a:r>
            <a:endParaRPr sz="3600" dirty="0"/>
          </a:p>
        </p:txBody>
      </p:sp>
      <p:sp>
        <p:nvSpPr>
          <p:cNvPr id="223" name="Google Shape;223;p24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2" name="Imagem 11" descr="Gamer.png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213440" y="1253007"/>
            <a:ext cx="3978560" cy="3978560"/>
          </a:xfrm>
          <a:prstGeom prst="rect">
            <a:avLst/>
          </a:prstGeom>
        </p:spPr>
      </p:pic>
      <p:pic>
        <p:nvPicPr>
          <p:cNvPr id="13" name="Imagem 12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4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1081790" y="1429941"/>
            <a:ext cx="1002842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Demonstração das plataformas WEB e </a:t>
            </a:r>
            <a:r>
              <a:rPr lang="pt-BR" sz="4000" b="1" dirty="0" err="1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sz="4000" dirty="0"/>
          </a:p>
        </p:txBody>
      </p:sp>
      <p:sp>
        <p:nvSpPr>
          <p:cNvPr id="223" name="Google Shape;223;p24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2050" name="Picture 2" descr="Resultado de imagem para computador icone"/>
          <p:cNvPicPr>
            <a:picLocks noChangeAspect="1" noChangeArrowheads="1"/>
          </p:cNvPicPr>
          <p:nvPr/>
        </p:nvPicPr>
        <p:blipFill>
          <a:blip r:embed="rId4">
            <a:lum bright="70000" contrast="-70000"/>
          </a:blip>
          <a:srcRect/>
          <a:stretch>
            <a:fillRect/>
          </a:stretch>
        </p:blipFill>
        <p:spPr bwMode="auto">
          <a:xfrm>
            <a:off x="2299171" y="2353534"/>
            <a:ext cx="3192824" cy="3192825"/>
          </a:xfrm>
          <a:prstGeom prst="rect">
            <a:avLst/>
          </a:prstGeom>
          <a:noFill/>
        </p:spPr>
      </p:pic>
      <p:pic>
        <p:nvPicPr>
          <p:cNvPr id="2052" name="Picture 4" descr="Resultado de imagem para celular icone"/>
          <p:cNvPicPr>
            <a:picLocks noChangeAspect="1" noChangeArrowheads="1"/>
          </p:cNvPicPr>
          <p:nvPr/>
        </p:nvPicPr>
        <p:blipFill>
          <a:blip r:embed="rId5">
            <a:lum bright="70000" contrast="-70000"/>
          </a:blip>
          <a:srcRect/>
          <a:stretch>
            <a:fillRect/>
          </a:stretch>
        </p:blipFill>
        <p:spPr bwMode="auto">
          <a:xfrm>
            <a:off x="7485765" y="2443475"/>
            <a:ext cx="2857448" cy="2857449"/>
          </a:xfrm>
          <a:prstGeom prst="rect">
            <a:avLst/>
          </a:prstGeom>
          <a:noFill/>
        </p:spPr>
      </p:pic>
      <p:pic>
        <p:nvPicPr>
          <p:cNvPr id="13" name="Imagem 12" descr="b822e9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4129882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Tecnologias</a:t>
            </a: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2"/>
          </p:nvPr>
        </p:nvSpPr>
        <p:spPr>
          <a:xfrm>
            <a:off x="5366233" y="2452252"/>
            <a:ext cx="898418" cy="68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4000" dirty="0" err="1" smtClean="0">
                <a:solidFill>
                  <a:srgbClr val="F39C12"/>
                </a:solidFill>
              </a:rPr>
              <a:t>Git</a:t>
            </a:r>
            <a:endParaRPr sz="4000" dirty="0"/>
          </a:p>
        </p:txBody>
      </p:sp>
      <p:sp>
        <p:nvSpPr>
          <p:cNvPr id="234" name="Google Shape;234;p25"/>
          <p:cNvSpPr txBox="1"/>
          <p:nvPr/>
        </p:nvSpPr>
        <p:spPr>
          <a:xfrm>
            <a:off x="9055197" y="2449402"/>
            <a:ext cx="1767423" cy="74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4000" dirty="0" err="1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195061" y="2396831"/>
            <a:ext cx="2573400" cy="12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3600" dirty="0" err="1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Wireframes</a:t>
            </a:r>
            <a:endParaRPr sz="3600" b="0" i="0" u="none" strike="noStrike" cap="none" dirty="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 dirty="0"/>
          </a:p>
        </p:txBody>
      </p:sp>
      <p:pic>
        <p:nvPicPr>
          <p:cNvPr id="14" name="Imagem 13" descr="1667px-Figma-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563" y="3837484"/>
            <a:ext cx="852397" cy="1278340"/>
          </a:xfrm>
          <a:prstGeom prst="rect">
            <a:avLst/>
          </a:prstGeom>
        </p:spPr>
      </p:pic>
      <p:pic>
        <p:nvPicPr>
          <p:cNvPr id="15" name="Imagem 14" descr="Git-Icon-1788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530" y="3343821"/>
            <a:ext cx="1767825" cy="1767825"/>
          </a:xfrm>
          <a:prstGeom prst="rect">
            <a:avLst/>
          </a:prstGeom>
        </p:spPr>
      </p:pic>
      <p:pic>
        <p:nvPicPr>
          <p:cNvPr id="16" name="Imagem 15" descr="6443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255" y="3256223"/>
            <a:ext cx="2035306" cy="2035306"/>
          </a:xfrm>
          <a:prstGeom prst="rect">
            <a:avLst/>
          </a:prstGeom>
        </p:spPr>
      </p:pic>
      <p:pic>
        <p:nvPicPr>
          <p:cNvPr id="17" name="Imagem 16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4129882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Tecnologias</a:t>
            </a: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2"/>
          </p:nvPr>
        </p:nvSpPr>
        <p:spPr>
          <a:xfrm>
            <a:off x="5271645" y="2212412"/>
            <a:ext cx="1834200" cy="132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3600" dirty="0">
                <a:solidFill>
                  <a:srgbClr val="F39C12"/>
                </a:solidFill>
              </a:rPr>
              <a:t>Web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</a:rPr>
              <a:t> </a:t>
            </a:r>
            <a:r>
              <a:rPr lang="pt-BR" sz="3200" dirty="0" err="1">
                <a:solidFill>
                  <a:schemeClr val="lt1"/>
                </a:solidFill>
              </a:rPr>
              <a:t>React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8440880" y="2254531"/>
            <a:ext cx="1992274" cy="11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3600" dirty="0" err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IONIC 4</a:t>
            </a:r>
            <a:endParaRPr dirty="0"/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195061" y="2291900"/>
            <a:ext cx="2573400" cy="1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36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sz="3600" b="0" i="0" u="none" strike="noStrike" cap="none" dirty="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r>
              <a:rPr lang="pt-BR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pt-BR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9413" y="3327619"/>
            <a:ext cx="1678664" cy="14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1726" y="3611812"/>
            <a:ext cx="2400071" cy="120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77690" y="3433234"/>
            <a:ext cx="1318654" cy="1318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46363" y="6026727"/>
            <a:ext cx="2167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Diego</a:t>
            </a:r>
            <a:endParaRPr dirty="0"/>
          </a:p>
        </p:txBody>
      </p:sp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4603444" y="4856813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rgbClr val="F39C12"/>
                </a:solidFill>
              </a:rPr>
              <a:t>Desacoplamento</a:t>
            </a:r>
            <a:r>
              <a:rPr lang="pt-BR" sz="2800" dirty="0" smtClean="0">
                <a:solidFill>
                  <a:schemeClr val="bg1"/>
                </a:solidFill>
              </a:rPr>
              <a:t> 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4129882" y="1191490"/>
            <a:ext cx="39321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Tecnologias</a:t>
            </a:r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body" idx="2"/>
          </p:nvPr>
        </p:nvSpPr>
        <p:spPr>
          <a:xfrm>
            <a:off x="734315" y="2168240"/>
            <a:ext cx="44112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330"/>
              <a:buNone/>
            </a:pPr>
            <a:r>
              <a:rPr lang="pt-BR" sz="3330" dirty="0" err="1">
                <a:solidFill>
                  <a:srgbClr val="F39C12"/>
                </a:solidFill>
              </a:rPr>
              <a:t>IDE’S</a:t>
            </a:r>
            <a:r>
              <a:rPr lang="pt-BR" sz="3330" dirty="0">
                <a:solidFill>
                  <a:srgbClr val="F39C12"/>
                </a:solidFill>
              </a:rPr>
              <a:t> utilizadas: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endParaRPr sz="333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330"/>
              <a:buFont typeface="Arial"/>
              <a:buChar char="•"/>
            </a:pPr>
            <a:r>
              <a:rPr lang="pt-BR" sz="3330" dirty="0">
                <a:solidFill>
                  <a:srgbClr val="F39C12"/>
                </a:solidFill>
              </a:rPr>
              <a:t> </a:t>
            </a:r>
            <a:r>
              <a:rPr lang="pt-BR" sz="3330" dirty="0" err="1">
                <a:solidFill>
                  <a:schemeClr val="lt1"/>
                </a:solidFill>
              </a:rPr>
              <a:t>Android</a:t>
            </a:r>
            <a:r>
              <a:rPr lang="pt-BR" sz="3330" dirty="0">
                <a:solidFill>
                  <a:schemeClr val="lt1"/>
                </a:solidFill>
              </a:rPr>
              <a:t> Studio</a:t>
            </a:r>
            <a:endParaRPr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330"/>
              <a:buFont typeface="Arial"/>
              <a:buChar char="•"/>
            </a:pPr>
            <a:r>
              <a:rPr lang="pt-BR" sz="3330" dirty="0">
                <a:solidFill>
                  <a:srgbClr val="F39C12"/>
                </a:solidFill>
              </a:rPr>
              <a:t> </a:t>
            </a:r>
            <a:r>
              <a:rPr lang="pt-BR" sz="3330" dirty="0">
                <a:solidFill>
                  <a:schemeClr val="lt1"/>
                </a:solidFill>
              </a:rPr>
              <a:t>Visual Studio </a:t>
            </a:r>
            <a:r>
              <a:rPr lang="pt-BR" sz="3330" dirty="0" err="1">
                <a:solidFill>
                  <a:schemeClr val="lt1"/>
                </a:solidFill>
              </a:rPr>
              <a:t>Code</a:t>
            </a:r>
            <a:endParaRPr sz="3330" dirty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330"/>
              <a:buFont typeface="Arial"/>
              <a:buChar char="•"/>
            </a:pPr>
            <a:r>
              <a:rPr lang="pt-BR" sz="3330" dirty="0">
                <a:solidFill>
                  <a:srgbClr val="F39C12"/>
                </a:solidFill>
              </a:rPr>
              <a:t> </a:t>
            </a:r>
            <a:r>
              <a:rPr lang="pt-BR" sz="3330" dirty="0" err="1" smtClean="0">
                <a:solidFill>
                  <a:schemeClr val="bg1"/>
                </a:solidFill>
              </a:rPr>
              <a:t>MySQL</a:t>
            </a:r>
            <a:r>
              <a:rPr lang="pt-BR" sz="3330" dirty="0" smtClean="0">
                <a:solidFill>
                  <a:srgbClr val="F39C12"/>
                </a:solidFill>
              </a:rPr>
              <a:t> </a:t>
            </a:r>
            <a:r>
              <a:rPr lang="pt-BR" sz="3330" dirty="0" err="1" smtClean="0">
                <a:solidFill>
                  <a:schemeClr val="lt1"/>
                </a:solidFill>
              </a:rPr>
              <a:t>Workbench</a:t>
            </a:r>
            <a:endParaRPr sz="333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 dirty="0">
              <a:solidFill>
                <a:schemeClr val="lt1"/>
              </a:solidFill>
            </a:endParaRPr>
          </a:p>
          <a:p>
            <a:pPr marL="285750" lvl="0" indent="-191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1480" dirty="0"/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3719" y="3666692"/>
            <a:ext cx="3075708" cy="153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8514" y="2042170"/>
            <a:ext cx="2822437" cy="17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 dirty="0"/>
          </a:p>
        </p:txBody>
      </p:sp>
      <p:pic>
        <p:nvPicPr>
          <p:cNvPr id="12" name="Imagem 11" descr="mysql-workbenc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520" y="1981825"/>
            <a:ext cx="1905000" cy="1905000"/>
          </a:xfrm>
          <a:prstGeom prst="rect">
            <a:avLst/>
          </a:prstGeom>
        </p:spPr>
      </p:pic>
      <p:pic>
        <p:nvPicPr>
          <p:cNvPr id="13" name="Imagem 12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7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5341549" y="457200"/>
            <a:ext cx="17097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WEB</a:t>
            </a: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body" idx="2"/>
          </p:nvPr>
        </p:nvSpPr>
        <p:spPr>
          <a:xfrm>
            <a:off x="812079" y="2147454"/>
            <a:ext cx="51315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730"/>
              <a:buNone/>
            </a:pPr>
            <a:r>
              <a:rPr lang="pt-BR" sz="2730">
                <a:solidFill>
                  <a:srgbClr val="F39C12"/>
                </a:solidFill>
              </a:rPr>
              <a:t>Linguagens utilizadas: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30"/>
              <a:buNone/>
            </a:pPr>
            <a:endParaRPr sz="273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100"/>
              <a:buFont typeface="Arial"/>
              <a:buChar char="•"/>
            </a:pPr>
            <a:r>
              <a:rPr lang="pt-BR" sz="2100">
                <a:solidFill>
                  <a:srgbClr val="F39C12"/>
                </a:solidFill>
              </a:rPr>
              <a:t> </a:t>
            </a:r>
            <a:r>
              <a:rPr lang="pt-BR" sz="2100">
                <a:solidFill>
                  <a:schemeClr val="lt1"/>
                </a:solidFill>
              </a:rPr>
              <a:t>React.js</a:t>
            </a:r>
            <a:endParaRPr sz="210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450"/>
              <a:buFont typeface="Arial"/>
              <a:buChar char="•"/>
            </a:pPr>
            <a:r>
              <a:rPr lang="pt-BR" sz="2450">
                <a:solidFill>
                  <a:srgbClr val="F39C12"/>
                </a:solidFill>
              </a:rPr>
              <a:t> </a:t>
            </a:r>
            <a:r>
              <a:rPr lang="pt-BR" sz="2450">
                <a:solidFill>
                  <a:schemeClr val="lt1"/>
                </a:solidFill>
              </a:rPr>
              <a:t>Javascript</a:t>
            </a:r>
            <a:r>
              <a:rPr lang="pt-BR" sz="2450">
                <a:solidFill>
                  <a:srgbClr val="F39C12"/>
                </a:solidFill>
              </a:rPr>
              <a:t> 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450"/>
              <a:buFont typeface="Arial"/>
              <a:buChar char="•"/>
            </a:pPr>
            <a:r>
              <a:rPr lang="pt-BR" sz="2450">
                <a:solidFill>
                  <a:srgbClr val="FFC000"/>
                </a:solidFill>
              </a:rPr>
              <a:t> </a:t>
            </a:r>
            <a:r>
              <a:rPr lang="pt-BR" sz="2450">
                <a:solidFill>
                  <a:schemeClr val="lt1"/>
                </a:solidFill>
              </a:rPr>
              <a:t>JSX (</a:t>
            </a:r>
            <a:r>
              <a:rPr lang="pt-BR" sz="2450" i="1">
                <a:solidFill>
                  <a:schemeClr val="lt1"/>
                </a:solidFill>
              </a:rPr>
              <a:t>JavaScript XML)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450"/>
              <a:buFont typeface="Arial"/>
              <a:buChar char="•"/>
            </a:pPr>
            <a:r>
              <a:rPr lang="pt-BR" sz="2450" i="1">
                <a:solidFill>
                  <a:srgbClr val="F39C12"/>
                </a:solidFill>
              </a:rPr>
              <a:t> </a:t>
            </a:r>
            <a:r>
              <a:rPr lang="pt-BR" sz="2450" i="1">
                <a:solidFill>
                  <a:schemeClr val="lt1"/>
                </a:solidFill>
              </a:rPr>
              <a:t>Bootstrap</a:t>
            </a:r>
            <a:endParaRPr sz="2450" i="1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450"/>
              <a:buFont typeface="Arial"/>
              <a:buChar char="•"/>
            </a:pPr>
            <a:r>
              <a:rPr lang="pt-BR" sz="2450" i="1">
                <a:solidFill>
                  <a:srgbClr val="F39C12"/>
                </a:solidFill>
              </a:rPr>
              <a:t> </a:t>
            </a:r>
            <a:r>
              <a:rPr lang="pt-BR" sz="2450" i="1">
                <a:solidFill>
                  <a:schemeClr val="lt1"/>
                </a:solidFill>
              </a:rPr>
              <a:t>CSS</a:t>
            </a:r>
            <a:endParaRPr sz="245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450"/>
              <a:buFont typeface="Arial"/>
              <a:buChar char="•"/>
            </a:pPr>
            <a:r>
              <a:rPr lang="pt-BR" sz="2450">
                <a:solidFill>
                  <a:srgbClr val="F39C12"/>
                </a:solidFill>
              </a:rPr>
              <a:t> </a:t>
            </a:r>
            <a:r>
              <a:rPr lang="pt-BR" sz="2450">
                <a:solidFill>
                  <a:schemeClr val="lt1"/>
                </a:solidFill>
              </a:rPr>
              <a:t>HTML5</a:t>
            </a:r>
            <a:endParaRPr sz="2450">
              <a:solidFill>
                <a:srgbClr val="F39C12"/>
              </a:solidFill>
            </a:endParaRPr>
          </a:p>
          <a:p>
            <a:pPr marL="285750" lvl="0" indent="-13017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None/>
            </a:pPr>
            <a:endParaRPr sz="2450">
              <a:solidFill>
                <a:schemeClr val="lt1"/>
              </a:solidFill>
            </a:endParaRPr>
          </a:p>
          <a:p>
            <a:pPr marL="285750" lvl="0" indent="-21463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endParaRPr sz="1120"/>
          </a:p>
          <a:p>
            <a:pPr marL="285750" lvl="0" indent="-21463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endParaRPr sz="1120"/>
          </a:p>
        </p:txBody>
      </p:sp>
      <p:pic>
        <p:nvPicPr>
          <p:cNvPr id="264" name="Google Shape;26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281" y="3990110"/>
            <a:ext cx="1121524" cy="11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3419" y="2271271"/>
            <a:ext cx="1709738" cy="140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9805" y="2423047"/>
            <a:ext cx="1541145" cy="107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02029" y="2242062"/>
            <a:ext cx="1363451" cy="136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10950" y="3876671"/>
            <a:ext cx="1291079" cy="129107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346363" y="6026727"/>
            <a:ext cx="90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/>
          </a:p>
        </p:txBody>
      </p:sp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5258414" y="1163782"/>
            <a:ext cx="16752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WEB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body" idx="2"/>
          </p:nvPr>
        </p:nvSpPr>
        <p:spPr>
          <a:xfrm>
            <a:off x="1064638" y="2087380"/>
            <a:ext cx="6970088" cy="3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3600" dirty="0">
                <a:solidFill>
                  <a:srgbClr val="F39C12"/>
                </a:solidFill>
              </a:rPr>
              <a:t>Por que utilizar o </a:t>
            </a:r>
            <a:r>
              <a:rPr lang="pt-BR" sz="3600" dirty="0" err="1">
                <a:solidFill>
                  <a:srgbClr val="F39C12"/>
                </a:solidFill>
              </a:rPr>
              <a:t>React</a:t>
            </a:r>
            <a:r>
              <a:rPr lang="pt-BR" sz="3600" dirty="0">
                <a:solidFill>
                  <a:srgbClr val="F39C12"/>
                </a:solidFill>
              </a:rPr>
              <a:t>:</a:t>
            </a:r>
            <a:endParaRPr sz="360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</a:rPr>
              <a:t> </a:t>
            </a:r>
            <a:r>
              <a:rPr lang="pt-BR" sz="3000" dirty="0">
                <a:solidFill>
                  <a:schemeClr val="lt1"/>
                </a:solidFill>
              </a:rPr>
              <a:t>Performance</a:t>
            </a:r>
            <a:endParaRPr sz="3000"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000" dirty="0">
                <a:solidFill>
                  <a:srgbClr val="F39C12"/>
                </a:solidFill>
              </a:rPr>
              <a:t> </a:t>
            </a:r>
            <a:r>
              <a:rPr lang="pt-BR" sz="3000" dirty="0" err="1">
                <a:solidFill>
                  <a:schemeClr val="lt1"/>
                </a:solidFill>
              </a:rPr>
              <a:t>Transpilado</a:t>
            </a:r>
            <a:endParaRPr sz="3000" dirty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000" dirty="0">
                <a:solidFill>
                  <a:srgbClr val="F39C12"/>
                </a:solidFill>
              </a:rPr>
              <a:t> </a:t>
            </a:r>
            <a:r>
              <a:rPr lang="pt-BR" sz="3000" dirty="0" err="1">
                <a:solidFill>
                  <a:schemeClr val="lt1"/>
                </a:solidFill>
              </a:rPr>
              <a:t>Componentização</a:t>
            </a:r>
            <a:endParaRPr sz="3000" dirty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000" dirty="0">
                <a:solidFill>
                  <a:srgbClr val="F39C12"/>
                </a:solidFill>
              </a:rPr>
              <a:t> </a:t>
            </a:r>
            <a:r>
              <a:rPr lang="pt-BR" sz="3000" dirty="0" err="1">
                <a:solidFill>
                  <a:schemeClr val="lt1"/>
                </a:solidFill>
              </a:rPr>
              <a:t>React</a:t>
            </a:r>
            <a:r>
              <a:rPr lang="pt-BR" sz="3000" dirty="0">
                <a:solidFill>
                  <a:schemeClr val="lt1"/>
                </a:solidFill>
              </a:rPr>
              <a:t> </a:t>
            </a:r>
            <a:r>
              <a:rPr lang="pt-BR" sz="3000" dirty="0" err="1">
                <a:solidFill>
                  <a:schemeClr val="lt1"/>
                </a:solidFill>
              </a:rPr>
              <a:t>life</a:t>
            </a:r>
            <a:r>
              <a:rPr lang="pt-BR" sz="3000" dirty="0">
                <a:solidFill>
                  <a:schemeClr val="lt1"/>
                </a:solidFill>
              </a:rPr>
              <a:t> </a:t>
            </a:r>
            <a:r>
              <a:rPr lang="pt-BR" sz="3000" dirty="0" err="1">
                <a:solidFill>
                  <a:schemeClr val="lt1"/>
                </a:solidFill>
              </a:rPr>
              <a:t>cycle</a:t>
            </a:r>
            <a:r>
              <a:rPr lang="pt-BR" sz="3000" dirty="0">
                <a:solidFill>
                  <a:schemeClr val="lt1"/>
                </a:solidFill>
              </a:rPr>
              <a:t> (ciclo de vida</a:t>
            </a:r>
            <a:r>
              <a:rPr lang="pt-BR" sz="3000" dirty="0" smtClean="0">
                <a:solidFill>
                  <a:schemeClr val="lt1"/>
                </a:solidFill>
              </a:rPr>
              <a:t>)</a:t>
            </a: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000" dirty="0" smtClean="0">
                <a:solidFill>
                  <a:schemeClr val="lt1"/>
                </a:solidFill>
              </a:rPr>
              <a:t> SPA</a:t>
            </a:r>
            <a:endParaRPr sz="3000"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i="1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280" name="Google Shape;280;p28"/>
          <p:cNvSpPr txBox="1"/>
          <p:nvPr/>
        </p:nvSpPr>
        <p:spPr>
          <a:xfrm>
            <a:off x="346363" y="6026727"/>
            <a:ext cx="90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>
            <a:spLocks noGrp="1"/>
          </p:cNvSpPr>
          <p:nvPr>
            <p:ph type="body" idx="2"/>
          </p:nvPr>
        </p:nvSpPr>
        <p:spPr>
          <a:xfrm>
            <a:off x="2292260" y="1323114"/>
            <a:ext cx="7607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400"/>
              <a:buNone/>
            </a:pPr>
            <a:r>
              <a:rPr lang="pt-BR" sz="4400">
                <a:solidFill>
                  <a:srgbClr val="F39C12"/>
                </a:solidFill>
              </a:rPr>
              <a:t>Empresas que utilizam o React: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/>
          </a:p>
          <a:p>
            <a:pPr marL="285750" lvl="0" indent="-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4400"/>
          </a:p>
        </p:txBody>
      </p:sp>
      <p:sp>
        <p:nvSpPr>
          <p:cNvPr id="290" name="Google Shape;290;p29"/>
          <p:cNvSpPr txBox="1"/>
          <p:nvPr/>
        </p:nvSpPr>
        <p:spPr>
          <a:xfrm>
            <a:off x="346363" y="6026727"/>
            <a:ext cx="90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1523313" y="2452254"/>
            <a:ext cx="22266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Instagram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Facebook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5388731" y="2424544"/>
            <a:ext cx="22860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Airbnb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Uber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Pinterest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8644550" y="2521526"/>
            <a:ext cx="22860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Twitter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Reddit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9" descr="netfli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837708"/>
            <a:ext cx="976746" cy="97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 descr="instagr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8091" y="4461165"/>
            <a:ext cx="925618" cy="92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 descr="facebook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21526" y="3803074"/>
            <a:ext cx="1149926" cy="114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 descr="airbnb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59383" y="4357256"/>
            <a:ext cx="907471" cy="90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 descr="uber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12179" y="4092087"/>
            <a:ext cx="992532" cy="99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 descr="pinterest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39830" y="4271963"/>
            <a:ext cx="2032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 descr="twitter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82088" y="3800475"/>
            <a:ext cx="1204913" cy="120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 descr="reddit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82288" y="4119563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 descr="b822e9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0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5262051" y="1499483"/>
            <a:ext cx="243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860"/>
              <a:buFont typeface="Calibri"/>
              <a:buNone/>
            </a:pPr>
            <a:r>
              <a:rPr lang="pt-BR" sz="4860" b="1" dirty="0">
                <a:solidFill>
                  <a:srgbClr val="F39C12"/>
                </a:solidFill>
              </a:rPr>
              <a:t>Mobile</a:t>
            </a:r>
            <a:r>
              <a:rPr lang="pt-BR" sz="4860" b="1" dirty="0"/>
              <a:t> </a:t>
            </a:r>
            <a:endParaRPr dirty="0"/>
          </a:p>
        </p:txBody>
      </p:sp>
      <p:sp>
        <p:nvSpPr>
          <p:cNvPr id="311" name="Google Shape;311;p30"/>
          <p:cNvSpPr txBox="1">
            <a:spLocks noGrp="1"/>
          </p:cNvSpPr>
          <p:nvPr>
            <p:ph type="body" idx="2"/>
          </p:nvPr>
        </p:nvSpPr>
        <p:spPr>
          <a:xfrm>
            <a:off x="839789" y="2050468"/>
            <a:ext cx="38145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330"/>
              <a:buNone/>
            </a:pPr>
            <a:r>
              <a:rPr lang="pt-BR" sz="3330">
                <a:solidFill>
                  <a:srgbClr val="F39C12"/>
                </a:solidFill>
              </a:rPr>
              <a:t>Frameworks: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endParaRPr sz="333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960"/>
              <a:buFont typeface="Arial"/>
              <a:buChar char="•"/>
            </a:pPr>
            <a:r>
              <a:rPr lang="pt-BR" sz="2960">
                <a:solidFill>
                  <a:srgbClr val="F39C12"/>
                </a:solidFill>
              </a:rPr>
              <a:t> </a:t>
            </a:r>
            <a:r>
              <a:rPr lang="pt-BR" sz="2960">
                <a:solidFill>
                  <a:schemeClr val="lt1"/>
                </a:solidFill>
              </a:rPr>
              <a:t>Ionic 4</a:t>
            </a:r>
            <a:endParaRPr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960"/>
              <a:buFont typeface="Arial"/>
              <a:buChar char="•"/>
            </a:pPr>
            <a:r>
              <a:rPr lang="pt-BR" sz="2960">
                <a:solidFill>
                  <a:srgbClr val="F39C12"/>
                </a:solidFill>
              </a:rPr>
              <a:t> </a:t>
            </a:r>
            <a:r>
              <a:rPr lang="pt-BR" sz="2960">
                <a:solidFill>
                  <a:schemeClr val="lt1"/>
                </a:solidFill>
              </a:rPr>
              <a:t>O que é? </a:t>
            </a:r>
            <a:endParaRPr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960"/>
              <a:buFont typeface="Arial"/>
              <a:buChar char="•"/>
            </a:pPr>
            <a:r>
              <a:rPr lang="pt-BR" sz="2960">
                <a:solidFill>
                  <a:srgbClr val="F39C12"/>
                </a:solidFill>
              </a:rPr>
              <a:t> </a:t>
            </a:r>
            <a:r>
              <a:rPr lang="pt-BR" sz="2960">
                <a:solidFill>
                  <a:schemeClr val="lt1"/>
                </a:solidFill>
              </a:rPr>
              <a:t>UI Components</a:t>
            </a:r>
            <a:endParaRPr sz="296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960"/>
              <a:buFont typeface="Arial"/>
              <a:buChar char="•"/>
            </a:pPr>
            <a:r>
              <a:rPr lang="pt-BR" sz="2960">
                <a:solidFill>
                  <a:srgbClr val="F39C12"/>
                </a:solidFill>
              </a:rPr>
              <a:t> </a:t>
            </a:r>
            <a:r>
              <a:rPr lang="pt-BR" sz="2960">
                <a:solidFill>
                  <a:schemeClr val="lt1"/>
                </a:solidFill>
              </a:rPr>
              <a:t>Ionic CLI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/>
          </a:p>
        </p:txBody>
      </p:sp>
      <p:pic>
        <p:nvPicPr>
          <p:cNvPr id="312" name="Google Shape;312;p30" descr="ionic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5927" y="2597728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0" name="Imagem 9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2203530" y="1299826"/>
            <a:ext cx="2818151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Assuntos</a:t>
            </a:r>
            <a:endParaRPr sz="5400" b="1" dirty="0">
              <a:solidFill>
                <a:srgbClr val="F39C12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70704" y="2426058"/>
            <a:ext cx="4635814" cy="406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rgbClr val="F39C12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Por que dos nomes?</a:t>
            </a:r>
            <a:r>
              <a:rPr lang="pt-BR" sz="2400" dirty="0" smtClean="0">
                <a:solidFill>
                  <a:srgbClr val="F39C12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</a:t>
            </a:r>
          </a:p>
          <a:p>
            <a:pPr marL="342900" indent="-342900"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Situação problema</a:t>
            </a:r>
            <a:endParaRPr lang="pt-BR" sz="2400" dirty="0" smtClean="0">
              <a:latin typeface="Calibri" pitchFamily="34" charset="0"/>
              <a:cs typeface="Calibri" pitchFamily="34" charset="0"/>
            </a:endParaRPr>
          </a:p>
          <a:p>
            <a:pPr marL="342900" lvl="0" indent="-342900"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O quê? </a:t>
            </a:r>
          </a:p>
          <a:p>
            <a:pPr marL="342900" lvl="0" indent="-342900"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Quem somos</a:t>
            </a:r>
          </a:p>
          <a:p>
            <a:pPr marL="342900" lvl="0" indent="-342900"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cs typeface="Calibri" pitchFamily="34" charset="0"/>
                <a:sym typeface="Calibri"/>
              </a:rPr>
              <a:t> Mercado</a:t>
            </a:r>
            <a:endParaRPr sz="2400" dirty="0">
              <a:latin typeface="Calibri" pitchFamily="34" charset="0"/>
              <a:cs typeface="Calibri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>
                <a:solidFill>
                  <a:srgbClr val="F39C12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</a:t>
            </a:r>
            <a:r>
              <a:rPr lang="pt-BR" sz="2400" dirty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Para quem</a:t>
            </a: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Demonstração das plataformas</a:t>
            </a: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684005" y="2338709"/>
            <a:ext cx="387972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cs typeface="Calibri" pitchFamily="34" charset="0"/>
                <a:sym typeface="Calibri"/>
              </a:rPr>
              <a:t> Proposta de Valor</a:t>
            </a:r>
            <a:r>
              <a:rPr lang="pt-BR" sz="2400" dirty="0" smtClean="0">
                <a:solidFill>
                  <a:srgbClr val="F39C12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</a:t>
            </a:r>
          </a:p>
          <a:p>
            <a:pPr marL="457200" indent="-457200"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Tecnologias</a:t>
            </a:r>
            <a:r>
              <a:rPr lang="pt-BR" sz="24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lang="pt-BR" sz="2400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API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endParaRPr sz="24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Servidor na nuvem</a:t>
            </a:r>
            <a:endParaRPr sz="2400"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1;p14"/>
          <p:cNvSpPr txBox="1"/>
          <p:nvPr/>
        </p:nvSpPr>
        <p:spPr>
          <a:xfrm>
            <a:off x="9164222" y="2240835"/>
            <a:ext cx="2707988" cy="31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lvl="0" indent="-514350">
              <a:buClr>
                <a:srgbClr val="F39C12"/>
              </a:buClr>
              <a:buSzPct val="90000"/>
              <a:buFont typeface="+mj-lt"/>
              <a:buAutoNum type="arabicPeriod" startAt="15"/>
            </a:pPr>
            <a:r>
              <a:rPr lang="pt-BR" sz="28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Parcerias</a:t>
            </a:r>
            <a:r>
              <a:rPr lang="pt-BR" sz="2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514350" indent="-514350">
              <a:buClr>
                <a:srgbClr val="F39C12"/>
              </a:buClr>
              <a:buSzPct val="90000"/>
              <a:buFont typeface="+mj-lt"/>
              <a:buAutoNum type="arabicPeriod" startAt="15"/>
            </a:pPr>
            <a:r>
              <a:rPr lang="pt-BR" sz="2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Custos</a:t>
            </a:r>
            <a:endParaRPr sz="2700" dirty="0" smtClean="0"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ct val="90000"/>
              <a:buFont typeface="+mj-lt"/>
              <a:buAutoNum type="arabicPeriod" startAt="15"/>
            </a:pPr>
            <a:r>
              <a:rPr lang="pt-BR" sz="27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Receitas</a:t>
            </a: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ct val="90000"/>
              <a:buFont typeface="+mj-lt"/>
              <a:buAutoNum type="arabicPeriod" startAt="15"/>
            </a:pPr>
            <a:r>
              <a:rPr lang="pt-BR" sz="27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Evolução</a:t>
            </a:r>
            <a:endParaRPr sz="2700" dirty="0" smtClean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>
            <a:spLocks noGrp="1"/>
          </p:cNvSpPr>
          <p:nvPr>
            <p:ph type="title"/>
          </p:nvPr>
        </p:nvSpPr>
        <p:spPr>
          <a:xfrm>
            <a:off x="5144301" y="1581004"/>
            <a:ext cx="23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>
                <a:solidFill>
                  <a:srgbClr val="F39C12"/>
                </a:solidFill>
              </a:rPr>
              <a:t>Mobile</a:t>
            </a:r>
            <a:endParaRPr dirty="0"/>
          </a:p>
        </p:txBody>
      </p:sp>
      <p:sp>
        <p:nvSpPr>
          <p:cNvPr id="323" name="Google Shape;323;p31"/>
          <p:cNvSpPr txBox="1">
            <a:spLocks noGrp="1"/>
          </p:cNvSpPr>
          <p:nvPr>
            <p:ph type="body" idx="2"/>
          </p:nvPr>
        </p:nvSpPr>
        <p:spPr>
          <a:xfrm>
            <a:off x="1269280" y="2299855"/>
            <a:ext cx="3814500" cy="31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022"/>
              <a:buNone/>
            </a:pPr>
            <a:r>
              <a:rPr lang="pt-BR" sz="3022">
                <a:solidFill>
                  <a:srgbClr val="F39C12"/>
                </a:solidFill>
              </a:rPr>
              <a:t>Linguagens: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0"/>
              <a:buNone/>
            </a:pPr>
            <a:endParaRPr sz="279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90"/>
              <a:buFont typeface="Arial"/>
              <a:buChar char="•"/>
            </a:pPr>
            <a:r>
              <a:rPr lang="pt-BR" sz="2790">
                <a:solidFill>
                  <a:srgbClr val="F39C12"/>
                </a:solidFill>
              </a:rPr>
              <a:t> </a:t>
            </a:r>
            <a:r>
              <a:rPr lang="pt-BR" sz="2712">
                <a:solidFill>
                  <a:schemeClr val="lt1"/>
                </a:solidFill>
              </a:rPr>
              <a:t>ANGULAR 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12"/>
              <a:buFont typeface="Arial"/>
              <a:buChar char="•"/>
            </a:pPr>
            <a:r>
              <a:rPr lang="pt-BR" sz="2712">
                <a:solidFill>
                  <a:srgbClr val="F39C12"/>
                </a:solidFill>
              </a:rPr>
              <a:t> </a:t>
            </a:r>
            <a:r>
              <a:rPr lang="pt-BR" sz="2712">
                <a:solidFill>
                  <a:schemeClr val="lt1"/>
                </a:solidFill>
              </a:rPr>
              <a:t>TYPESCRIPT 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12"/>
              <a:buFont typeface="Arial"/>
              <a:buChar char="•"/>
            </a:pPr>
            <a:r>
              <a:rPr lang="pt-BR" sz="2712">
                <a:solidFill>
                  <a:srgbClr val="F39C12"/>
                </a:solidFill>
              </a:rPr>
              <a:t> </a:t>
            </a:r>
            <a:r>
              <a:rPr lang="pt-BR" sz="2712">
                <a:solidFill>
                  <a:schemeClr val="lt1"/>
                </a:solidFill>
              </a:rPr>
              <a:t>SCSS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12"/>
              <a:buFont typeface="Arial"/>
              <a:buChar char="•"/>
            </a:pPr>
            <a:r>
              <a:rPr lang="pt-BR" sz="2712">
                <a:solidFill>
                  <a:srgbClr val="F39C12"/>
                </a:solidFill>
              </a:rPr>
              <a:t> </a:t>
            </a:r>
            <a:r>
              <a:rPr lang="pt-BR" sz="2712">
                <a:solidFill>
                  <a:schemeClr val="lt1"/>
                </a:solidFill>
              </a:rPr>
              <a:t>JAVASCRIPT</a:t>
            </a:r>
            <a:r>
              <a:rPr lang="pt-BR" sz="2712">
                <a:solidFill>
                  <a:srgbClr val="F39C12"/>
                </a:solidFill>
              </a:rPr>
              <a:t> 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12"/>
              <a:buFont typeface="Arial"/>
              <a:buChar char="•"/>
            </a:pPr>
            <a:r>
              <a:rPr lang="pt-BR" sz="2712">
                <a:solidFill>
                  <a:srgbClr val="F39C12"/>
                </a:solidFill>
              </a:rPr>
              <a:t> </a:t>
            </a:r>
            <a:r>
              <a:rPr lang="pt-BR" sz="2712">
                <a:solidFill>
                  <a:schemeClr val="lt1"/>
                </a:solidFill>
              </a:rPr>
              <a:t>HTML5</a:t>
            </a:r>
            <a:endParaRPr/>
          </a:p>
          <a:p>
            <a:pPr marL="285750" lvl="0" indent="-207009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40"/>
              <a:buFont typeface="Arial"/>
              <a:buNone/>
            </a:pPr>
            <a:endParaRPr sz="1240"/>
          </a:p>
        </p:txBody>
      </p:sp>
      <p:pic>
        <p:nvPicPr>
          <p:cNvPr id="324" name="Google Shape;324;p31" descr="angula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030" y="2293793"/>
            <a:ext cx="1246043" cy="124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 descr="typescrip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0128" y="4003964"/>
            <a:ext cx="962891" cy="96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 descr="scs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0946" y="2805545"/>
            <a:ext cx="1011381" cy="101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 descr="javascript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19359" y="3718214"/>
            <a:ext cx="1491095" cy="149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 descr="html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50237" y="2286001"/>
            <a:ext cx="1309254" cy="130925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1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2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32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5324404" y="1122217"/>
            <a:ext cx="22083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Mobile</a:t>
            </a:r>
            <a:endParaRPr sz="5400" b="1">
              <a:solidFill>
                <a:srgbClr val="F39C12"/>
              </a:solidFill>
            </a:endParaRPr>
          </a:p>
        </p:txBody>
      </p:sp>
      <p:sp>
        <p:nvSpPr>
          <p:cNvPr id="339" name="Google Shape;339;p32"/>
          <p:cNvSpPr txBox="1">
            <a:spLocks noGrp="1"/>
          </p:cNvSpPr>
          <p:nvPr>
            <p:ph type="body" idx="2"/>
          </p:nvPr>
        </p:nvSpPr>
        <p:spPr>
          <a:xfrm>
            <a:off x="579511" y="1950443"/>
            <a:ext cx="5574900" cy="3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3600" dirty="0">
                <a:solidFill>
                  <a:srgbClr val="F39C12"/>
                </a:solidFill>
              </a:rPr>
              <a:t>Nativo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Capacitor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Gerar aplicativo </a:t>
            </a:r>
            <a:r>
              <a:rPr lang="pt-BR" sz="3200" dirty="0" err="1">
                <a:solidFill>
                  <a:schemeClr val="lt1"/>
                </a:solidFill>
              </a:rPr>
              <a:t>Android</a:t>
            </a:r>
            <a:r>
              <a:rPr lang="pt-BR" sz="3200" dirty="0">
                <a:solidFill>
                  <a:schemeClr val="lt1"/>
                </a:solidFill>
              </a:rPr>
              <a:t>/IOS  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Consumir propriedades nativas</a:t>
            </a:r>
            <a:endParaRPr dirty="0"/>
          </a:p>
          <a:p>
            <a:pPr marL="28575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341" name="Google Shape;341;p32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0" name="Imagem 9" descr="capacito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327" y="3250974"/>
            <a:ext cx="5355873" cy="933452"/>
          </a:xfrm>
          <a:prstGeom prst="rect">
            <a:avLst/>
          </a:prstGeom>
        </p:spPr>
      </p:pic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33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 txBox="1">
            <a:spLocks noGrp="1"/>
          </p:cNvSpPr>
          <p:nvPr>
            <p:ph type="title"/>
          </p:nvPr>
        </p:nvSpPr>
        <p:spPr>
          <a:xfrm>
            <a:off x="5324404" y="1122217"/>
            <a:ext cx="22083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Mobile</a:t>
            </a:r>
            <a:endParaRPr sz="5400" b="1">
              <a:solidFill>
                <a:srgbClr val="F39C12"/>
              </a:solidFill>
            </a:endParaRPr>
          </a:p>
        </p:txBody>
      </p:sp>
      <p:sp>
        <p:nvSpPr>
          <p:cNvPr id="351" name="Google Shape;351;p33"/>
          <p:cNvSpPr txBox="1">
            <a:spLocks noGrp="1"/>
          </p:cNvSpPr>
          <p:nvPr>
            <p:ph type="body" idx="2"/>
          </p:nvPr>
        </p:nvSpPr>
        <p:spPr>
          <a:xfrm>
            <a:off x="1224083" y="2250247"/>
            <a:ext cx="10588166" cy="293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3600" dirty="0">
                <a:solidFill>
                  <a:srgbClr val="F39C12"/>
                </a:solidFill>
              </a:rPr>
              <a:t>Vantagens de um aplicativo </a:t>
            </a:r>
            <a:r>
              <a:rPr lang="pt-BR" sz="3600" dirty="0" smtClean="0">
                <a:solidFill>
                  <a:srgbClr val="F39C12"/>
                </a:solidFill>
              </a:rPr>
              <a:t>híbridos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endParaRPr sz="360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chemeClr val="lt1"/>
                </a:solidFill>
              </a:rPr>
              <a:t> </a:t>
            </a:r>
            <a:r>
              <a:rPr lang="pt-BR" sz="3200" dirty="0" err="1">
                <a:solidFill>
                  <a:schemeClr val="lt1"/>
                </a:solidFill>
              </a:rPr>
              <a:t>Multiplataforma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Economia com desenvolvedor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Velocidade de produção</a:t>
            </a:r>
            <a:endParaRPr dirty="0"/>
          </a:p>
          <a:p>
            <a:pPr marL="28575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352" name="Google Shape;352;p33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34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 txBox="1">
            <a:spLocks noGrp="1"/>
          </p:cNvSpPr>
          <p:nvPr>
            <p:ph type="title"/>
          </p:nvPr>
        </p:nvSpPr>
        <p:spPr>
          <a:xfrm>
            <a:off x="7696643" y="1024881"/>
            <a:ext cx="22083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Mobile</a:t>
            </a:r>
            <a:endParaRPr sz="5400" b="1">
              <a:solidFill>
                <a:srgbClr val="F39C12"/>
              </a:solidFill>
            </a:endParaRPr>
          </a:p>
        </p:txBody>
      </p:sp>
      <p:sp>
        <p:nvSpPr>
          <p:cNvPr id="362" name="Google Shape;362;p34"/>
          <p:cNvSpPr txBox="1">
            <a:spLocks noGrp="1"/>
          </p:cNvSpPr>
          <p:nvPr>
            <p:ph type="body" idx="2"/>
          </p:nvPr>
        </p:nvSpPr>
        <p:spPr>
          <a:xfrm>
            <a:off x="55677" y="1512235"/>
            <a:ext cx="7114800" cy="3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979"/>
              <a:buNone/>
            </a:pPr>
            <a:r>
              <a:rPr lang="pt-BR" sz="1979" dirty="0">
                <a:solidFill>
                  <a:srgbClr val="F39C12"/>
                </a:solidFill>
              </a:rPr>
              <a:t>Empresas que possuem aplicativos híbridos: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80"/>
              <a:buNone/>
            </a:pPr>
            <a:endParaRPr sz="1979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rgbClr val="F39C12"/>
                </a:solidFill>
              </a:rPr>
              <a:t> </a:t>
            </a:r>
            <a:r>
              <a:rPr lang="pt-BR" sz="1760" dirty="0">
                <a:solidFill>
                  <a:schemeClr val="lt1"/>
                </a:solidFill>
              </a:rPr>
              <a:t>NASA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rgbClr val="F39C12"/>
                </a:solidFill>
              </a:rPr>
              <a:t> </a:t>
            </a:r>
            <a:r>
              <a:rPr lang="pt-BR" sz="1760" dirty="0">
                <a:solidFill>
                  <a:schemeClr val="lt1"/>
                </a:solidFill>
              </a:rPr>
              <a:t>SAP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rgbClr val="F39C12"/>
                </a:solidFill>
              </a:rPr>
              <a:t> </a:t>
            </a:r>
            <a:r>
              <a:rPr lang="pt-BR" sz="1760" dirty="0">
                <a:solidFill>
                  <a:schemeClr val="lt1"/>
                </a:solidFill>
              </a:rPr>
              <a:t>IBM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chemeClr val="lt1"/>
                </a:solidFill>
              </a:rPr>
              <a:t>Gmail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chemeClr val="lt1"/>
                </a:solidFill>
              </a:rPr>
              <a:t>Instagram 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chemeClr val="lt1"/>
                </a:solidFill>
              </a:rPr>
              <a:t>Uber 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 err="1">
                <a:solidFill>
                  <a:schemeClr val="lt1"/>
                </a:solidFill>
              </a:rPr>
              <a:t>Twitter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 err="1">
                <a:solidFill>
                  <a:schemeClr val="lt1"/>
                </a:solidFill>
              </a:rPr>
              <a:t>Evernote</a:t>
            </a:r>
            <a:endParaRPr sz="1760" dirty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 err="1">
                <a:solidFill>
                  <a:schemeClr val="lt1"/>
                </a:solidFill>
              </a:rPr>
              <a:t>Netflix</a:t>
            </a:r>
            <a:r>
              <a:rPr lang="pt-BR" sz="1760" dirty="0">
                <a:solidFill>
                  <a:schemeClr val="lt1"/>
                </a:solidFill>
              </a:rPr>
              <a:t> 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880"/>
              <a:buNone/>
            </a:pPr>
            <a:endParaRPr sz="880" dirty="0"/>
          </a:p>
        </p:txBody>
      </p:sp>
      <p:pic>
        <p:nvPicPr>
          <p:cNvPr id="363" name="Google Shape;363;p34" descr="nas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6141" y="3235465"/>
            <a:ext cx="3133371" cy="209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 descr="sap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535" y="2055335"/>
            <a:ext cx="1768946" cy="87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 descr="ib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2778" y="2230584"/>
            <a:ext cx="1736072" cy="69443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4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56544" y="3429000"/>
            <a:ext cx="1536013" cy="153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28804" y="1992006"/>
            <a:ext cx="1191492" cy="119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31528" y="3479910"/>
            <a:ext cx="1714351" cy="17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6596" y="2021853"/>
            <a:ext cx="1344288" cy="130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98885" y="3479910"/>
            <a:ext cx="1502796" cy="150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85658" y="2845448"/>
            <a:ext cx="1876924" cy="105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 descr="b822e9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3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1772725" y="1136075"/>
            <a:ext cx="94323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800"/>
              <a:buFont typeface="Calibri"/>
              <a:buNone/>
            </a:pPr>
            <a:r>
              <a:rPr lang="pt-BR" sz="4800" b="1">
                <a:solidFill>
                  <a:srgbClr val="F39C12"/>
                </a:solidFill>
              </a:rPr>
              <a:t>Backend – Linguagens e framework</a:t>
            </a: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body" idx="2"/>
          </p:nvPr>
        </p:nvSpPr>
        <p:spPr>
          <a:xfrm>
            <a:off x="590408" y="2445327"/>
            <a:ext cx="5768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3600">
                <a:solidFill>
                  <a:srgbClr val="F39C12"/>
                </a:solidFill>
              </a:rPr>
              <a:t>API (Application Programming Interface)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 sz="90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</a:rPr>
              <a:t> </a:t>
            </a:r>
            <a:r>
              <a:rPr lang="pt-BR" sz="2800">
                <a:solidFill>
                  <a:schemeClr val="lt1"/>
                </a:solidFill>
              </a:rPr>
              <a:t>Node.js</a:t>
            </a:r>
            <a:endParaRPr sz="280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</a:rPr>
              <a:t> </a:t>
            </a:r>
            <a:r>
              <a:rPr lang="pt-BR" sz="2800">
                <a:solidFill>
                  <a:schemeClr val="lt1"/>
                </a:solidFill>
              </a:rPr>
              <a:t>Sequelize</a:t>
            </a:r>
            <a:endParaRPr sz="280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</a:rPr>
              <a:t> </a:t>
            </a:r>
            <a:r>
              <a:rPr lang="pt-BR" sz="2800">
                <a:solidFill>
                  <a:schemeClr val="lt1"/>
                </a:solidFill>
              </a:rPr>
              <a:t>Express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endParaRPr sz="400"/>
          </a:p>
        </p:txBody>
      </p:sp>
      <p:sp>
        <p:nvSpPr>
          <p:cNvPr id="383" name="Google Shape;383;p35"/>
          <p:cNvSpPr txBox="1"/>
          <p:nvPr/>
        </p:nvSpPr>
        <p:spPr>
          <a:xfrm>
            <a:off x="7780965" y="2401785"/>
            <a:ext cx="3932100" cy="2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36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Banco de dados: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36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Servidor: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AWS</a:t>
            </a:r>
            <a:endParaRPr/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35" descr="sequeliz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1819" y="2597727"/>
            <a:ext cx="2050473" cy="205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5" descr="expres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0720" y="4260245"/>
            <a:ext cx="2971881" cy="99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5" descr="nodej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92138" y="3053198"/>
            <a:ext cx="1984661" cy="99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5" descr="aws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34966" y="4221883"/>
            <a:ext cx="2275240" cy="12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 descr="MySQL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61894" y="2981354"/>
            <a:ext cx="1242969" cy="82864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5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15" name="Imagem 14" descr="b822e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6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6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3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6"/>
          <p:cNvSpPr txBox="1">
            <a:spLocks noGrp="1"/>
          </p:cNvSpPr>
          <p:nvPr>
            <p:ph type="title"/>
          </p:nvPr>
        </p:nvSpPr>
        <p:spPr>
          <a:xfrm>
            <a:off x="5400603" y="1136072"/>
            <a:ext cx="13908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API</a:t>
            </a:r>
            <a:endParaRPr/>
          </a:p>
        </p:txBody>
      </p:sp>
      <p:sp>
        <p:nvSpPr>
          <p:cNvPr id="399" name="Google Shape;399;p36"/>
          <p:cNvSpPr txBox="1">
            <a:spLocks noGrp="1"/>
          </p:cNvSpPr>
          <p:nvPr>
            <p:ph type="body" idx="2"/>
          </p:nvPr>
        </p:nvSpPr>
        <p:spPr>
          <a:xfrm>
            <a:off x="1382785" y="2376065"/>
            <a:ext cx="9426300" cy="30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7"/>
              <a:buNone/>
            </a:pPr>
            <a:r>
              <a:rPr lang="pt-BR" sz="3607" dirty="0">
                <a:solidFill>
                  <a:srgbClr val="F39C12"/>
                </a:solidFill>
              </a:rPr>
              <a:t>Por que utilizar o Node e suas frameworks: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7"/>
              <a:buNone/>
            </a:pPr>
            <a:endParaRPr sz="3607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7"/>
              <a:buFont typeface="Arial"/>
              <a:buChar char="•"/>
            </a:pPr>
            <a:r>
              <a:rPr lang="pt-BR" sz="3200" dirty="0" smtClean="0">
                <a:solidFill>
                  <a:schemeClr val="lt1"/>
                </a:solidFill>
              </a:rPr>
              <a:t>Implementação mais rápida.</a:t>
            </a: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7"/>
              <a:buFont typeface="Arial"/>
              <a:buChar char="•"/>
            </a:pPr>
            <a:endParaRPr lang="pt-BR" sz="3200" dirty="0" smtClean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7"/>
              <a:buFont typeface="Arial"/>
              <a:buChar char="•"/>
            </a:pPr>
            <a:r>
              <a:rPr lang="pt-BR" sz="3200" dirty="0" smtClean="0">
                <a:solidFill>
                  <a:schemeClr val="lt1"/>
                </a:solidFill>
              </a:rPr>
              <a:t>Facilidade </a:t>
            </a:r>
            <a:r>
              <a:rPr lang="pt-BR" sz="3200" dirty="0">
                <a:solidFill>
                  <a:schemeClr val="lt1"/>
                </a:solidFill>
              </a:rPr>
              <a:t>de aprendizado (é essencialmente </a:t>
            </a:r>
            <a:r>
              <a:rPr lang="pt-BR" sz="3200" dirty="0" err="1">
                <a:solidFill>
                  <a:schemeClr val="lt1"/>
                </a:solidFill>
              </a:rPr>
              <a:t>JavaScript</a:t>
            </a:r>
            <a:r>
              <a:rPr lang="pt-BR" sz="3200" dirty="0">
                <a:solidFill>
                  <a:schemeClr val="lt1"/>
                </a:solidFill>
              </a:rPr>
              <a:t> comum, porém, há suas “diferenças”)</a:t>
            </a:r>
            <a:endParaRPr sz="3200" dirty="0"/>
          </a:p>
          <a:p>
            <a:pPr marL="285750" lvl="0" indent="-1917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1480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 i="1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 dirty="0"/>
          </a:p>
          <a:p>
            <a:pPr marL="285750" lvl="0" indent="-1917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1480" dirty="0"/>
          </a:p>
          <a:p>
            <a:pPr marL="285750" lvl="0" indent="-1917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1480" dirty="0"/>
          </a:p>
        </p:txBody>
      </p:sp>
      <p:sp>
        <p:nvSpPr>
          <p:cNvPr id="400" name="Google Shape;400;p36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7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37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7"/>
          <p:cNvSpPr txBox="1">
            <a:spLocks noGrp="1"/>
          </p:cNvSpPr>
          <p:nvPr>
            <p:ph type="title"/>
          </p:nvPr>
        </p:nvSpPr>
        <p:spPr>
          <a:xfrm>
            <a:off x="5534225" y="1108375"/>
            <a:ext cx="1442400" cy="9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API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body" idx="2"/>
          </p:nvPr>
        </p:nvSpPr>
        <p:spPr>
          <a:xfrm>
            <a:off x="528628" y="2021967"/>
            <a:ext cx="4822859" cy="335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960"/>
              <a:buNone/>
            </a:pPr>
            <a:r>
              <a:rPr lang="pt-BR" sz="2800" dirty="0">
                <a:solidFill>
                  <a:srgbClr val="F39C12"/>
                </a:solidFill>
              </a:rPr>
              <a:t>Empresas que utilizam </a:t>
            </a:r>
            <a:r>
              <a:rPr lang="pt-BR" sz="2800" dirty="0" err="1">
                <a:solidFill>
                  <a:srgbClr val="F39C12"/>
                </a:solidFill>
              </a:rPr>
              <a:t>Node</a:t>
            </a:r>
            <a:r>
              <a:rPr lang="pt-BR" sz="2800" dirty="0">
                <a:solidFill>
                  <a:srgbClr val="F39C12"/>
                </a:solidFill>
              </a:rPr>
              <a:t>.</a:t>
            </a:r>
            <a:r>
              <a:rPr lang="pt-BR" sz="2800" dirty="0" err="1">
                <a:solidFill>
                  <a:srgbClr val="F39C12"/>
                </a:solidFill>
              </a:rPr>
              <a:t>js</a:t>
            </a:r>
            <a:r>
              <a:rPr lang="pt-BR" sz="2800" dirty="0" smtClean="0">
                <a:solidFill>
                  <a:srgbClr val="F39C12"/>
                </a:solidFill>
              </a:rPr>
              <a:t>:</a:t>
            </a:r>
            <a:endParaRPr lang="pt-BR" sz="2800" dirty="0" smtClean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960"/>
              <a:buNone/>
            </a:pPr>
            <a:endParaRPr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75"/>
              <a:buFont typeface="Arial"/>
              <a:buChar char="•"/>
            </a:pPr>
            <a:r>
              <a:rPr lang="pt-BR" sz="2800" dirty="0">
                <a:solidFill>
                  <a:srgbClr val="F39C12"/>
                </a:solidFill>
              </a:rPr>
              <a:t> </a:t>
            </a:r>
            <a:r>
              <a:rPr lang="pt-BR" sz="2600" dirty="0" smtClean="0">
                <a:solidFill>
                  <a:schemeClr val="lt1"/>
                </a:solidFill>
              </a:rPr>
              <a:t>Microsoft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75"/>
              <a:buFont typeface="Arial"/>
              <a:buChar char="•"/>
            </a:pPr>
            <a:r>
              <a:rPr lang="pt-BR" sz="2600" dirty="0" smtClean="0">
                <a:solidFill>
                  <a:srgbClr val="F39C12"/>
                </a:solidFill>
              </a:rPr>
              <a:t> </a:t>
            </a:r>
            <a:r>
              <a:rPr lang="pt-BR" sz="2600" dirty="0" smtClean="0">
                <a:solidFill>
                  <a:schemeClr val="lt1"/>
                </a:solidFill>
              </a:rPr>
              <a:t>BIG (Antigo </a:t>
            </a:r>
            <a:r>
              <a:rPr lang="pt-BR" sz="2600" dirty="0" err="1" smtClean="0">
                <a:solidFill>
                  <a:schemeClr val="lt1"/>
                </a:solidFill>
              </a:rPr>
              <a:t>Walmart</a:t>
            </a:r>
            <a:r>
              <a:rPr lang="pt-BR" sz="2600" dirty="0" smtClean="0">
                <a:solidFill>
                  <a:schemeClr val="lt1"/>
                </a:solidFill>
              </a:rPr>
              <a:t> em São Paulo)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75"/>
              <a:buFont typeface="Arial"/>
              <a:buChar char="•"/>
            </a:pPr>
            <a:r>
              <a:rPr lang="pt-BR" sz="2600" dirty="0" smtClean="0">
                <a:solidFill>
                  <a:srgbClr val="F39C12"/>
                </a:solidFill>
              </a:rPr>
              <a:t> </a:t>
            </a:r>
            <a:r>
              <a:rPr lang="pt-BR" sz="2600" dirty="0">
                <a:solidFill>
                  <a:schemeClr val="lt1"/>
                </a:solidFill>
              </a:rPr>
              <a:t>BMW</a:t>
            </a:r>
            <a:endParaRPr sz="2600" i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2800" dirty="0"/>
          </a:p>
          <a:p>
            <a:pPr marL="285750" lvl="0" indent="-1917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2800" dirty="0"/>
          </a:p>
          <a:p>
            <a:pPr marL="285750" lvl="0" indent="-1917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2800" dirty="0"/>
          </a:p>
        </p:txBody>
      </p:sp>
      <p:pic>
        <p:nvPicPr>
          <p:cNvPr id="411" name="Google Shape;411;p37" descr="Microsoft-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9920" y="2090305"/>
            <a:ext cx="1761259" cy="176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 descr="bmw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6714" y="1813865"/>
            <a:ext cx="1787236" cy="178723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7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12" name="Imagem 11" descr="wbig-sem-fund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915" y="3637879"/>
            <a:ext cx="3166339" cy="1781065"/>
          </a:xfrm>
          <a:prstGeom prst="rect">
            <a:avLst/>
          </a:prstGeom>
        </p:spPr>
      </p:pic>
      <p:pic>
        <p:nvPicPr>
          <p:cNvPr id="13" name="Imagem 12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3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8"/>
          <p:cNvSpPr txBox="1">
            <a:spLocks noGrp="1"/>
          </p:cNvSpPr>
          <p:nvPr>
            <p:ph type="title"/>
          </p:nvPr>
        </p:nvSpPr>
        <p:spPr>
          <a:xfrm>
            <a:off x="3717276" y="1177636"/>
            <a:ext cx="4757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Banco de Dados</a:t>
            </a:r>
            <a:endParaRPr/>
          </a:p>
        </p:txBody>
      </p:sp>
      <p:sp>
        <p:nvSpPr>
          <p:cNvPr id="424" name="Google Shape;424;p38"/>
          <p:cNvSpPr txBox="1">
            <a:spLocks noGrp="1"/>
          </p:cNvSpPr>
          <p:nvPr>
            <p:ph type="body" idx="2"/>
          </p:nvPr>
        </p:nvSpPr>
        <p:spPr>
          <a:xfrm>
            <a:off x="1361982" y="2452262"/>
            <a:ext cx="8165700" cy="3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None/>
            </a:pPr>
            <a:r>
              <a:rPr lang="pt-BR" sz="3200" dirty="0">
                <a:solidFill>
                  <a:srgbClr val="F39C12"/>
                </a:solidFill>
              </a:rPr>
              <a:t>Por que utilizar o </a:t>
            </a:r>
            <a:r>
              <a:rPr lang="pt-BR" sz="3200" dirty="0" err="1">
                <a:solidFill>
                  <a:srgbClr val="F39C12"/>
                </a:solidFill>
              </a:rPr>
              <a:t>MySQL</a:t>
            </a:r>
            <a:r>
              <a:rPr lang="pt-BR" sz="3200" dirty="0">
                <a:solidFill>
                  <a:srgbClr val="F39C12"/>
                </a:solidFill>
              </a:rPr>
              <a:t>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dirty="0">
                <a:solidFill>
                  <a:srgbClr val="F39C12"/>
                </a:solidFill>
              </a:rPr>
              <a:t> </a:t>
            </a:r>
            <a:r>
              <a:rPr lang="pt-BR" sz="2800" dirty="0" smtClean="0">
                <a:solidFill>
                  <a:schemeClr val="lt1"/>
                </a:solidFill>
              </a:rPr>
              <a:t>Desempenho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endParaRPr lang="pt-BR" sz="2800" dirty="0" smtClean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dirty="0" smtClean="0">
                <a:solidFill>
                  <a:srgbClr val="F39C12"/>
                </a:solidFill>
              </a:rPr>
              <a:t> </a:t>
            </a:r>
            <a:r>
              <a:rPr lang="pt-BR" sz="2800" dirty="0" smtClean="0">
                <a:solidFill>
                  <a:schemeClr val="lt1"/>
                </a:solidFill>
              </a:rPr>
              <a:t>Estável e maduro (lançado dia 23 de maio de 1995)</a:t>
            </a:r>
            <a:endParaRPr dirty="0"/>
          </a:p>
        </p:txBody>
      </p:sp>
      <p:sp>
        <p:nvSpPr>
          <p:cNvPr id="425" name="Google Shape;425;p38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3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 txBox="1">
            <a:spLocks noGrp="1"/>
          </p:cNvSpPr>
          <p:nvPr>
            <p:ph type="title"/>
          </p:nvPr>
        </p:nvSpPr>
        <p:spPr>
          <a:xfrm>
            <a:off x="3717276" y="1177636"/>
            <a:ext cx="4757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Banco de Dados</a:t>
            </a:r>
            <a:endParaRPr/>
          </a:p>
        </p:txBody>
      </p:sp>
      <p:sp>
        <p:nvSpPr>
          <p:cNvPr id="436" name="Google Shape;436;p39"/>
          <p:cNvSpPr txBox="1"/>
          <p:nvPr/>
        </p:nvSpPr>
        <p:spPr>
          <a:xfrm>
            <a:off x="3753106" y="3041711"/>
            <a:ext cx="4685789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400"/>
              <a:buFont typeface="Calibri"/>
              <a:buNone/>
            </a:pPr>
            <a:r>
              <a:rPr lang="pt-BR" sz="4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Modelo Conceitual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3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 txBox="1">
            <a:spLocks noGrp="1"/>
          </p:cNvSpPr>
          <p:nvPr>
            <p:ph type="title"/>
          </p:nvPr>
        </p:nvSpPr>
        <p:spPr>
          <a:xfrm>
            <a:off x="3717276" y="1177636"/>
            <a:ext cx="4757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Banco de Dados</a:t>
            </a:r>
            <a:endParaRPr/>
          </a:p>
        </p:txBody>
      </p:sp>
      <p:pic>
        <p:nvPicPr>
          <p:cNvPr id="7" name="Imagem 6" descr="CONCEITUAL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69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14"/>
          <p:cNvSpPr txBox="1">
            <a:spLocks noGrp="1"/>
          </p:cNvSpPr>
          <p:nvPr>
            <p:ph type="title"/>
          </p:nvPr>
        </p:nvSpPr>
        <p:spPr>
          <a:xfrm>
            <a:off x="3038007" y="1299826"/>
            <a:ext cx="6115986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QR </a:t>
            </a:r>
            <a:r>
              <a:rPr lang="pt-BR" sz="5400" b="1" dirty="0" err="1" smtClean="0">
                <a:solidFill>
                  <a:srgbClr val="F39C12"/>
                </a:solidFill>
              </a:rPr>
              <a:t>Code</a:t>
            </a:r>
            <a:r>
              <a:rPr lang="pt-BR" sz="5400" b="1" dirty="0" smtClean="0">
                <a:solidFill>
                  <a:srgbClr val="F39C12"/>
                </a:solidFill>
              </a:rPr>
              <a:t> do nosso </a:t>
            </a:r>
            <a:r>
              <a:rPr lang="pt-BR" sz="5400" b="1" dirty="0" err="1" smtClean="0">
                <a:solidFill>
                  <a:srgbClr val="F39C12"/>
                </a:solidFill>
              </a:rPr>
              <a:t>App</a:t>
            </a:r>
            <a:endParaRPr sz="5400" b="1" dirty="0">
              <a:solidFill>
                <a:srgbClr val="F39C12"/>
              </a:solidFill>
            </a:endParaRPr>
          </a:p>
        </p:txBody>
      </p:sp>
      <p:pic>
        <p:nvPicPr>
          <p:cNvPr id="13" name="Imagem 12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381" y="2383437"/>
            <a:ext cx="2683238" cy="26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026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0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0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40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3717276" y="1177636"/>
            <a:ext cx="4757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Banco de Dados</a:t>
            </a:r>
            <a:endParaRPr/>
          </a:p>
        </p:txBody>
      </p:sp>
      <p:sp>
        <p:nvSpPr>
          <p:cNvPr id="447" name="Google Shape;447;p40"/>
          <p:cNvSpPr txBox="1"/>
          <p:nvPr/>
        </p:nvSpPr>
        <p:spPr>
          <a:xfrm>
            <a:off x="4330641" y="2989050"/>
            <a:ext cx="35607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400"/>
              <a:buFont typeface="Calibri"/>
              <a:buNone/>
            </a:pPr>
            <a:r>
              <a:rPr lang="pt-BR" sz="4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Modelo Lógico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9" name="Google Shape;449;p40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0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40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LOGICO2.png"/>
          <p:cNvPicPr>
            <a:picLocks noChangeAspect="1"/>
          </p:cNvPicPr>
          <p:nvPr/>
        </p:nvPicPr>
        <p:blipFill>
          <a:blip r:embed="rId4"/>
          <a:srcRect b="732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1"/>
          <p:cNvSpPr txBox="1">
            <a:spLocks noGrp="1"/>
          </p:cNvSpPr>
          <p:nvPr>
            <p:ph type="title"/>
          </p:nvPr>
        </p:nvSpPr>
        <p:spPr>
          <a:xfrm>
            <a:off x="3717276" y="1177636"/>
            <a:ext cx="4757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Banco de Dados</a:t>
            </a:r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body" idx="2"/>
          </p:nvPr>
        </p:nvSpPr>
        <p:spPr>
          <a:xfrm>
            <a:off x="378311" y="2258298"/>
            <a:ext cx="5565300" cy="3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None/>
            </a:pPr>
            <a:r>
              <a:rPr lang="pt-BR" sz="3200">
                <a:solidFill>
                  <a:srgbClr val="F39C12"/>
                </a:solidFill>
              </a:rPr>
              <a:t>Empresas que utilizam MySQL: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</a:rPr>
              <a:t> </a:t>
            </a:r>
            <a:r>
              <a:rPr lang="pt-BR" sz="3200">
                <a:solidFill>
                  <a:schemeClr val="lt1"/>
                </a:solidFill>
              </a:rPr>
              <a:t>NASA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>
                <a:solidFill>
                  <a:srgbClr val="F39C12"/>
                </a:solidFill>
              </a:rPr>
              <a:t> </a:t>
            </a:r>
            <a:r>
              <a:rPr lang="pt-BR" sz="3200">
                <a:solidFill>
                  <a:schemeClr val="lt1"/>
                </a:solidFill>
              </a:rPr>
              <a:t>Google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>
                <a:solidFill>
                  <a:srgbClr val="F39C12"/>
                </a:solidFill>
              </a:rPr>
              <a:t> </a:t>
            </a:r>
            <a:r>
              <a:rPr lang="pt-BR" sz="3200">
                <a:solidFill>
                  <a:schemeClr val="lt1"/>
                </a:solidFill>
              </a:rPr>
              <a:t>Youtube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460" name="Google Shape;460;p41" descr="google-logo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4074" y="3961489"/>
            <a:ext cx="2895599" cy="94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 descr="nasa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4507" y="2092902"/>
            <a:ext cx="3216410" cy="214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 descr="Youtub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70818" y="3311236"/>
            <a:ext cx="2521528" cy="252152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42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2"/>
          <p:cNvSpPr txBox="1">
            <a:spLocks noGrp="1"/>
          </p:cNvSpPr>
          <p:nvPr>
            <p:ph type="title"/>
          </p:nvPr>
        </p:nvSpPr>
        <p:spPr>
          <a:xfrm>
            <a:off x="3336275" y="1615275"/>
            <a:ext cx="62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Servidor na Nuvem</a:t>
            </a:r>
            <a:endParaRPr/>
          </a:p>
        </p:txBody>
      </p:sp>
      <p:sp>
        <p:nvSpPr>
          <p:cNvPr id="473" name="Google Shape;473;p42"/>
          <p:cNvSpPr txBox="1">
            <a:spLocks noGrp="1"/>
          </p:cNvSpPr>
          <p:nvPr>
            <p:ph type="body" idx="2"/>
          </p:nvPr>
        </p:nvSpPr>
        <p:spPr>
          <a:xfrm>
            <a:off x="1175703" y="2405124"/>
            <a:ext cx="4415627" cy="272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None/>
            </a:pPr>
            <a:r>
              <a:rPr lang="pt-BR" sz="3900" dirty="0">
                <a:solidFill>
                  <a:srgbClr val="F39C12"/>
                </a:solidFill>
              </a:rPr>
              <a:t>Por que utilizar a AWS:</a:t>
            </a:r>
            <a:endParaRPr sz="390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90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3900" dirty="0">
                <a:solidFill>
                  <a:srgbClr val="F39C12"/>
                </a:solidFill>
              </a:rPr>
              <a:t> </a:t>
            </a:r>
            <a:r>
              <a:rPr lang="pt-BR" sz="3900" dirty="0" err="1">
                <a:solidFill>
                  <a:schemeClr val="lt1"/>
                </a:solidFill>
              </a:rPr>
              <a:t>Escalabilidade</a:t>
            </a:r>
            <a:r>
              <a:rPr lang="pt-BR" sz="3900" dirty="0">
                <a:solidFill>
                  <a:schemeClr val="lt1"/>
                </a:solidFill>
              </a:rPr>
              <a:t> </a:t>
            </a:r>
            <a:endParaRPr sz="3900"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3900" dirty="0">
                <a:solidFill>
                  <a:srgbClr val="F39C12"/>
                </a:solidFill>
              </a:rPr>
              <a:t> </a:t>
            </a:r>
            <a:r>
              <a:rPr lang="pt-BR" sz="3900" dirty="0">
                <a:solidFill>
                  <a:schemeClr val="lt1"/>
                </a:solidFill>
              </a:rPr>
              <a:t>Conveniência</a:t>
            </a:r>
            <a:endParaRPr sz="3900"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3900" dirty="0">
                <a:solidFill>
                  <a:srgbClr val="F39C12"/>
                </a:solidFill>
              </a:rPr>
              <a:t> </a:t>
            </a:r>
            <a:r>
              <a:rPr lang="pt-BR" sz="3900" dirty="0">
                <a:solidFill>
                  <a:schemeClr val="lt1"/>
                </a:solidFill>
              </a:rPr>
              <a:t>Baixo Custo</a:t>
            </a:r>
            <a:endParaRPr sz="3900" i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474" name="Google Shape;474;p42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9" name="Imagem 8" descr="aws-nuve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878" y="2266158"/>
            <a:ext cx="4663627" cy="2919430"/>
          </a:xfrm>
          <a:prstGeom prst="rect">
            <a:avLst/>
          </a:prstGeom>
        </p:spPr>
      </p:pic>
      <p:pic>
        <p:nvPicPr>
          <p:cNvPr id="10" name="Imagem 9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480" name="Google Shape;480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481" name="Google Shape;481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482" name="Google Shape;482;p43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3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3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43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3"/>
          <p:cNvSpPr txBox="1"/>
          <p:nvPr/>
        </p:nvSpPr>
        <p:spPr>
          <a:xfrm>
            <a:off x="4729761" y="1219187"/>
            <a:ext cx="273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Parcerias</a:t>
            </a:r>
            <a:endParaRPr/>
          </a:p>
        </p:txBody>
      </p:sp>
      <p:sp>
        <p:nvSpPr>
          <p:cNvPr id="487" name="Google Shape;487;p43"/>
          <p:cNvSpPr txBox="1"/>
          <p:nvPr/>
        </p:nvSpPr>
        <p:spPr>
          <a:xfrm>
            <a:off x="1657204" y="2750127"/>
            <a:ext cx="4683635" cy="2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Distribuidoras de jogos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Lojistas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Seguradoras </a:t>
            </a:r>
            <a:endParaRPr dirty="0"/>
          </a:p>
        </p:txBody>
      </p:sp>
      <p:sp>
        <p:nvSpPr>
          <p:cNvPr id="488" name="Google Shape;488;p43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13" name="Imagem 12" descr="mariobro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85" y="2072390"/>
            <a:ext cx="3309079" cy="3309079"/>
          </a:xfrm>
          <a:prstGeom prst="rect">
            <a:avLst/>
          </a:prstGeom>
        </p:spPr>
      </p:pic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494" name="Google Shape;494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4"/>
          <p:cNvSpPr/>
          <p:nvPr/>
        </p:nvSpPr>
        <p:spPr>
          <a:xfrm>
            <a:off x="-83124" y="1077193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44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4"/>
          <p:cNvSpPr txBox="1"/>
          <p:nvPr/>
        </p:nvSpPr>
        <p:spPr>
          <a:xfrm>
            <a:off x="5074800" y="1302101"/>
            <a:ext cx="204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Custos</a:t>
            </a:r>
            <a:endParaRPr dirty="0"/>
          </a:p>
        </p:txBody>
      </p:sp>
      <p:sp>
        <p:nvSpPr>
          <p:cNvPr id="501" name="Google Shape;501;p44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11" name="Imagem 10" descr="MS_Project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71" y="2145044"/>
            <a:ext cx="3281395" cy="3281395"/>
          </a:xfrm>
          <a:prstGeom prst="rect">
            <a:avLst/>
          </a:prstGeom>
        </p:spPr>
      </p:pic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494" name="Google Shape;494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4"/>
          <p:cNvSpPr/>
          <p:nvPr/>
        </p:nvSpPr>
        <p:spPr>
          <a:xfrm>
            <a:off x="-83124" y="1077193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44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4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10" name="Imagem 9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077194"/>
            <a:ext cx="12192000" cy="444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07" name="Google Shape;507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 txBox="1"/>
          <p:nvPr/>
        </p:nvSpPr>
        <p:spPr>
          <a:xfrm>
            <a:off x="4837386" y="1274613"/>
            <a:ext cx="2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</a:t>
            </a: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1213861" y="2542308"/>
            <a:ext cx="8927700" cy="25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000"/>
              <a:buFont typeface="Arial"/>
              <a:buNone/>
            </a:pPr>
            <a:r>
              <a:rPr lang="pt-BR" sz="40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 </a:t>
            </a:r>
            <a:r>
              <a:rPr lang="pt-BR" sz="40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serão</a:t>
            </a:r>
            <a:r>
              <a:rPr lang="pt-BR" sz="4000" b="0" i="0" u="none" strike="noStrike" cap="none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40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geradas através: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lnSpc>
                <a:spcPct val="80000"/>
              </a:lnSpc>
              <a:spcBef>
                <a:spcPts val="1000"/>
              </a:spcBef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Anúncios pagos</a:t>
            </a:r>
            <a:endParaRPr dirty="0" smtClean="0"/>
          </a:p>
          <a:p>
            <a:pPr marL="285750" lvl="0" indent="-285750">
              <a:lnSpc>
                <a:spcPct val="80000"/>
              </a:lnSpc>
              <a:spcBef>
                <a:spcPts val="1000"/>
              </a:spcBef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Assinatura</a:t>
            </a:r>
            <a:endParaRPr sz="2800" dirty="0" smtClean="0"/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Propagandas</a:t>
            </a:r>
            <a:endParaRPr sz="28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13" name="Imagem 12" descr="receita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50" y="1842835"/>
            <a:ext cx="4113720" cy="3496666"/>
          </a:xfrm>
          <a:prstGeom prst="rect">
            <a:avLst/>
          </a:prstGeom>
        </p:spPr>
      </p:pic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07" name="Google Shape;507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 txBox="1"/>
          <p:nvPr/>
        </p:nvSpPr>
        <p:spPr>
          <a:xfrm>
            <a:off x="4175689" y="2828856"/>
            <a:ext cx="384062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Evolução</a:t>
            </a:r>
            <a:endParaRPr sz="7200" dirty="0"/>
          </a:p>
        </p:txBody>
      </p:sp>
      <p:sp>
        <p:nvSpPr>
          <p:cNvPr id="515" name="Google Shape;515;p45"/>
          <p:cNvSpPr txBox="1"/>
          <p:nvPr/>
        </p:nvSpPr>
        <p:spPr>
          <a:xfrm>
            <a:off x="346363" y="6026727"/>
            <a:ext cx="2167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Diego</a:t>
            </a:r>
          </a:p>
        </p:txBody>
      </p:sp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568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07" name="Google Shape;507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5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15" name="Imagem 14" descr="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897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46362" y="6026727"/>
            <a:ext cx="22649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29783" y="1409076"/>
            <a:ext cx="4243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Por que o nome ?</a:t>
            </a:r>
            <a:endParaRPr lang="pt-BR" sz="4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3857680" y="2902961"/>
            <a:ext cx="4476641" cy="105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7200" b="1" dirty="0" smtClean="0">
                <a:solidFill>
                  <a:srgbClr val="F39C12"/>
                </a:solidFill>
              </a:rPr>
              <a:t>Pro.</a:t>
            </a:r>
            <a:r>
              <a:rPr lang="pt-BR" sz="7200" b="1" dirty="0" err="1" smtClean="0">
                <a:solidFill>
                  <a:srgbClr val="F39C12"/>
                </a:solidFill>
              </a:rPr>
              <a:t>Code</a:t>
            </a:r>
            <a:r>
              <a:rPr lang="pt-BR" sz="7200" b="1" dirty="0" smtClean="0">
                <a:solidFill>
                  <a:srgbClr val="F39C12"/>
                </a:solidFill>
              </a:rPr>
              <a:t>()</a:t>
            </a:r>
            <a:endParaRPr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07" name="Google Shape;507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 txBox="1"/>
          <p:nvPr/>
        </p:nvSpPr>
        <p:spPr>
          <a:xfrm>
            <a:off x="4837386" y="1274613"/>
            <a:ext cx="2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</a:t>
            </a: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1213861" y="2542308"/>
            <a:ext cx="8927700" cy="25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000"/>
              <a:buFont typeface="Arial"/>
              <a:buNone/>
            </a:pPr>
            <a:r>
              <a:rPr lang="pt-BR" sz="40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 são</a:t>
            </a:r>
            <a:r>
              <a:rPr lang="pt-BR" sz="40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geradas através: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Assinatura</a:t>
            </a:r>
            <a:endParaRPr dirty="0"/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Anúncios pagos</a:t>
            </a:r>
            <a:endParaRPr dirty="0"/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Propagandas</a:t>
            </a:r>
            <a:endParaRPr sz="28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07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878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07" name="Google Shape;507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 txBox="1"/>
          <p:nvPr/>
        </p:nvSpPr>
        <p:spPr>
          <a:xfrm>
            <a:off x="4837386" y="1274613"/>
            <a:ext cx="2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</a:t>
            </a: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1213861" y="2542308"/>
            <a:ext cx="8927700" cy="25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000"/>
              <a:buFont typeface="Arial"/>
              <a:buNone/>
            </a:pPr>
            <a:r>
              <a:rPr lang="pt-BR" sz="40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 são</a:t>
            </a:r>
            <a:r>
              <a:rPr lang="pt-BR" sz="40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geradas através: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Assinatura</a:t>
            </a:r>
            <a:endParaRPr dirty="0"/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Anúncios pagos</a:t>
            </a:r>
            <a:endParaRPr dirty="0"/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Propagandas</a:t>
            </a:r>
            <a:endParaRPr sz="28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64" y="24434"/>
            <a:ext cx="12176535" cy="68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65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21" name="Google Shape;521;p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22" name="Google Shape;522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23" name="Google Shape;523;p46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6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6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4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6"/>
          <p:cNvSpPr txBox="1"/>
          <p:nvPr/>
        </p:nvSpPr>
        <p:spPr>
          <a:xfrm>
            <a:off x="527339" y="2767281"/>
            <a:ext cx="11137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 reação mais comum da mente humana a uma conquista não é satisfação e sim o anseio por mais.</a:t>
            </a:r>
            <a:endParaRPr/>
          </a:p>
        </p:txBody>
      </p:sp>
      <p:sp>
        <p:nvSpPr>
          <p:cNvPr id="528" name="Google Shape;528;p46"/>
          <p:cNvSpPr txBox="1"/>
          <p:nvPr/>
        </p:nvSpPr>
        <p:spPr>
          <a:xfrm>
            <a:off x="8215746" y="4211781"/>
            <a:ext cx="297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Yuval Noah Harari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6"/>
          <p:cNvSpPr txBox="1"/>
          <p:nvPr/>
        </p:nvSpPr>
        <p:spPr>
          <a:xfrm>
            <a:off x="346363" y="6026727"/>
            <a:ext cx="90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/>
          </a:p>
        </p:txBody>
      </p:sp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7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7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47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thanks.png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1536" y="2069110"/>
            <a:ext cx="4881664" cy="2697762"/>
          </a:xfrm>
          <a:prstGeom prst="rect">
            <a:avLst/>
          </a:prstGeom>
        </p:spPr>
      </p:pic>
      <p:pic>
        <p:nvPicPr>
          <p:cNvPr id="7" name="Imagem 6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45" name="Google Shape;545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46" name="Google Shape;546;p4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4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9127" y="1304434"/>
            <a:ext cx="7089781" cy="398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45" name="Google Shape;545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46" name="Google Shape;546;p4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4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4408915" y="1245113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rgbClr val="F39C1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Referências</a:t>
            </a:r>
            <a:endParaRPr lang="pt-BR" sz="4400" dirty="0">
              <a:solidFill>
                <a:srgbClr val="F39C1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9785" y="2038664"/>
            <a:ext cx="1168233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EXAME. </a:t>
            </a:r>
            <a:r>
              <a:rPr lang="pt-BR" sz="2000" b="1" dirty="0" smtClean="0">
                <a:solidFill>
                  <a:schemeClr val="bg1"/>
                </a:solidFill>
              </a:rPr>
              <a:t>Mercado de games no Brasil deve crescer 5,3% até 2022, diz estudo. </a:t>
            </a:r>
            <a:r>
              <a:rPr lang="pt-BR" sz="2000" dirty="0" smtClean="0">
                <a:solidFill>
                  <a:schemeClr val="bg1"/>
                </a:solidFill>
              </a:rPr>
              <a:t>2019. Disponível em: &lt;https://exame.abril.com.br/negocios/mercado-de-games-no-brasil-deve-crescer-53-ate-2022-diz-estudo&gt;. Acesso em 20 nov. 2019</a:t>
            </a:r>
          </a:p>
          <a:p>
            <a:endParaRPr lang="pt-BR" sz="20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EXAME. </a:t>
            </a:r>
            <a:r>
              <a:rPr lang="pt-BR" sz="2000" b="1" dirty="0" smtClean="0">
                <a:solidFill>
                  <a:schemeClr val="bg1"/>
                </a:solidFill>
              </a:rPr>
              <a:t>Apetite para comprar. </a:t>
            </a:r>
            <a:r>
              <a:rPr lang="pt-BR" sz="2000" dirty="0" smtClean="0">
                <a:solidFill>
                  <a:schemeClr val="bg1"/>
                </a:solidFill>
              </a:rPr>
              <a:t>2019. Disponível em: &lt;https://exame.abril.com.br/blog/primeiro-lugar/apetite-para-comprar/&gt;. Acesso em 20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USPGAMEDEV. </a:t>
            </a:r>
            <a:r>
              <a:rPr lang="pt-BR" sz="2000" b="1" dirty="0" smtClean="0">
                <a:solidFill>
                  <a:schemeClr val="bg1"/>
                </a:solidFill>
              </a:rPr>
              <a:t>Segundo pesquisa, Brasil é o maior mercado de jogos da América Latina;</a:t>
            </a:r>
            <a:r>
              <a:rPr lang="pt-BR" sz="2000" dirty="0" smtClean="0">
                <a:solidFill>
                  <a:schemeClr val="bg1"/>
                </a:solidFill>
              </a:rPr>
              <a:t>. Disponível em: &lt;https://uspgamedev.org/segundo-pesquisa-brasil-e-o-maior-mercado-de-jogos-da-america-latina/&gt;. Acesso em 20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543669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45" name="Google Shape;545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46" name="Google Shape;546;p4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4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4408915" y="1245113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rgbClr val="F39C1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Referências</a:t>
            </a:r>
            <a:endParaRPr lang="pt-BR" sz="4400" dirty="0">
              <a:solidFill>
                <a:srgbClr val="F39C1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9785" y="2038664"/>
            <a:ext cx="1168233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NEWZOO</a:t>
            </a:r>
            <a:r>
              <a:rPr lang="pt-BR" sz="2000" b="1" dirty="0" smtClean="0">
                <a:solidFill>
                  <a:schemeClr val="bg1"/>
                </a:solidFill>
              </a:rPr>
              <a:t>. </a:t>
            </a:r>
            <a:r>
              <a:rPr lang="pt-BR" sz="2000" b="1" dirty="0" err="1" smtClean="0">
                <a:solidFill>
                  <a:schemeClr val="bg1"/>
                </a:solidFill>
              </a:rPr>
              <a:t>Brazil</a:t>
            </a:r>
            <a:r>
              <a:rPr lang="pt-BR" sz="2000" b="1" dirty="0" smtClean="0">
                <a:solidFill>
                  <a:schemeClr val="bg1"/>
                </a:solidFill>
              </a:rPr>
              <a:t> Games </a:t>
            </a:r>
            <a:r>
              <a:rPr lang="pt-BR" sz="2000" b="1" dirty="0" err="1" smtClean="0">
                <a:solidFill>
                  <a:schemeClr val="bg1"/>
                </a:solidFill>
              </a:rPr>
              <a:t>Market</a:t>
            </a:r>
            <a:r>
              <a:rPr lang="pt-BR" sz="2000" b="1" dirty="0" smtClean="0">
                <a:solidFill>
                  <a:schemeClr val="bg1"/>
                </a:solidFill>
              </a:rPr>
              <a:t> 2018. </a:t>
            </a:r>
            <a:r>
              <a:rPr lang="pt-BR" sz="2000" dirty="0" smtClean="0">
                <a:solidFill>
                  <a:schemeClr val="bg1"/>
                </a:solidFill>
              </a:rPr>
              <a:t>2018. Disponível em: &lt;https://newzoo.com/insights/infographics/brazil-games-market-2018/&gt;. Acesso em 13 nov. 2019</a:t>
            </a:r>
          </a:p>
          <a:p>
            <a:endParaRPr lang="pt-BR" sz="20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ESEG. </a:t>
            </a:r>
            <a:r>
              <a:rPr lang="pt-BR" sz="2000" b="1" dirty="0" smtClean="0">
                <a:solidFill>
                  <a:schemeClr val="bg1"/>
                </a:solidFill>
              </a:rPr>
              <a:t>BRASIL É O MAIOR MERCADO DE GAMES DA AMÉRICA LATINA. COMO TRABALHAR COM JOGOS DIGITAIS?. </a:t>
            </a:r>
            <a:r>
              <a:rPr lang="pt-BR" sz="2000" dirty="0" smtClean="0">
                <a:solidFill>
                  <a:schemeClr val="bg1"/>
                </a:solidFill>
              </a:rPr>
              <a:t>2018. Disponível em: &lt;https://exame.abril.com.br/blog/primeiro-lugar/apetite-para-comprar/&gt;. Acesso em 19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VALORINVESTE. </a:t>
            </a:r>
            <a:r>
              <a:rPr lang="pt-BR" sz="2000" b="1" dirty="0" smtClean="0">
                <a:solidFill>
                  <a:schemeClr val="bg1"/>
                </a:solidFill>
              </a:rPr>
              <a:t>Brasil é o 13º maior mercado de games do mundo e o maior da América Latina. </a:t>
            </a:r>
            <a:r>
              <a:rPr lang="pt-BR" sz="2000" dirty="0" smtClean="0">
                <a:solidFill>
                  <a:schemeClr val="bg1"/>
                </a:solidFill>
              </a:rPr>
              <a:t>2019. Disponível em: &lt;https://valorinveste.globo.com/objetivo/empreenda-se/noticia/2019/07/30/brasil-e-o-13o-maior-mercado-de-games-do-mundo-e-o-maior-da-america-latina.ghtml&gt;. Acesso em 20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543669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45" name="Google Shape;545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46" name="Google Shape;546;p4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4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4408915" y="1245113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rgbClr val="F39C1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Referências</a:t>
            </a:r>
            <a:endParaRPr lang="pt-BR" sz="4400" dirty="0">
              <a:solidFill>
                <a:srgbClr val="F39C1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9785" y="2038664"/>
            <a:ext cx="11682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METRO1</a:t>
            </a:r>
            <a:r>
              <a:rPr lang="pt-BR" sz="2000" b="1" dirty="0" smtClean="0">
                <a:solidFill>
                  <a:schemeClr val="bg1"/>
                </a:solidFill>
              </a:rPr>
              <a:t>. Mercado de games deve crescer 5,3% até 2022 no Brasil, diz estudo. </a:t>
            </a:r>
            <a:r>
              <a:rPr lang="pt-BR" sz="2000" dirty="0" smtClean="0">
                <a:solidFill>
                  <a:schemeClr val="bg1"/>
                </a:solidFill>
              </a:rPr>
              <a:t>2019. Disponível em: &lt;https://www.metro1.com.br/noticias/economia/77884,mercado-de-games-deve-crescer-53-ate-2022-no-brasil-diz-estudo&gt;. Acesso em 19 nov. 2019</a:t>
            </a:r>
          </a:p>
          <a:p>
            <a:endParaRPr lang="pt-BR" sz="20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NEWZOO. </a:t>
            </a:r>
            <a:r>
              <a:rPr lang="en-US" sz="2000" b="1" dirty="0" err="1" smtClean="0">
                <a:solidFill>
                  <a:schemeClr val="bg1"/>
                </a:solidFill>
              </a:rPr>
              <a:t>Esports</a:t>
            </a:r>
            <a:r>
              <a:rPr lang="en-US" sz="2000" b="1" dirty="0" smtClean="0">
                <a:solidFill>
                  <a:schemeClr val="bg1"/>
                </a:solidFill>
              </a:rPr>
              <a:t> in Brazil: Key Facts, Figures, and Faces | </a:t>
            </a:r>
            <a:r>
              <a:rPr lang="en-US" sz="2000" b="1" dirty="0" err="1" smtClean="0">
                <a:solidFill>
                  <a:schemeClr val="bg1"/>
                </a:solidFill>
              </a:rPr>
              <a:t>Newzoo</a:t>
            </a:r>
            <a:r>
              <a:rPr lang="en-US" sz="2000" b="1" dirty="0" smtClean="0">
                <a:solidFill>
                  <a:schemeClr val="bg1"/>
                </a:solidFill>
              </a:rPr>
              <a:t> &amp; </a:t>
            </a:r>
            <a:r>
              <a:rPr lang="en-US" sz="2000" b="1" dirty="0" err="1" smtClean="0">
                <a:solidFill>
                  <a:schemeClr val="bg1"/>
                </a:solidFill>
              </a:rPr>
              <a:t>Esports</a:t>
            </a:r>
            <a:r>
              <a:rPr lang="en-US" sz="2000" b="1" dirty="0" smtClean="0">
                <a:solidFill>
                  <a:schemeClr val="bg1"/>
                </a:solidFill>
              </a:rPr>
              <a:t> BAR. </a:t>
            </a:r>
            <a:r>
              <a:rPr lang="pt-BR" sz="2000" dirty="0" smtClean="0">
                <a:solidFill>
                  <a:schemeClr val="bg1"/>
                </a:solidFill>
              </a:rPr>
              <a:t>2018. Disponível em: &lt;https://newzoo.com/insights/trend-reports/esports-in-brazil-key-facts-figures-and-faces/&gt;. Acesso em 13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IONIC. </a:t>
            </a:r>
            <a:r>
              <a:rPr lang="pt-BR" sz="2000" b="1" dirty="0" smtClean="0">
                <a:solidFill>
                  <a:schemeClr val="bg1"/>
                </a:solidFill>
              </a:rPr>
              <a:t>HOME. </a:t>
            </a:r>
            <a:r>
              <a:rPr lang="pt-BR" sz="2000" dirty="0" smtClean="0">
                <a:solidFill>
                  <a:schemeClr val="bg1"/>
                </a:solidFill>
              </a:rPr>
              <a:t>2019. Disponível em: &lt;https://ionicframework.com/&gt;. Acesso em 20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54366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46362" y="6026727"/>
            <a:ext cx="22649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29783" y="1409076"/>
            <a:ext cx="4243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Por que o nome ?</a:t>
            </a:r>
            <a:endParaRPr lang="pt-BR" sz="4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3157387" y="2767281"/>
            <a:ext cx="5877227" cy="1323439"/>
            <a:chOff x="3157387" y="2609538"/>
            <a:chExt cx="5877227" cy="1323439"/>
          </a:xfrm>
        </p:grpSpPr>
        <p:grpSp>
          <p:nvGrpSpPr>
            <p:cNvPr id="13" name="Grupo 12"/>
            <p:cNvGrpSpPr/>
            <p:nvPr/>
          </p:nvGrpSpPr>
          <p:grpSpPr>
            <a:xfrm>
              <a:off x="3157387" y="2609538"/>
              <a:ext cx="5877227" cy="1323439"/>
              <a:chOff x="2848142" y="2609538"/>
              <a:chExt cx="5877227" cy="1323439"/>
            </a:xfrm>
          </p:grpSpPr>
          <p:sp>
            <p:nvSpPr>
              <p:cNvPr id="14" name="CaixaDeTexto 13"/>
              <p:cNvSpPr txBox="1"/>
              <p:nvPr/>
            </p:nvSpPr>
            <p:spPr>
              <a:xfrm>
                <a:off x="2848142" y="2609538"/>
                <a:ext cx="432682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0" dirty="0" smtClean="0">
                    <a:solidFill>
                      <a:srgbClr val="F39C12"/>
                    </a:solidFill>
                    <a:latin typeface="Stoke" pitchFamily="18" charset="0"/>
                  </a:rPr>
                  <a:t>Ragnar</a:t>
                </a:r>
                <a:endParaRPr lang="pt-BR" sz="8000" dirty="0">
                  <a:solidFill>
                    <a:srgbClr val="F39C12"/>
                  </a:solidFill>
                  <a:latin typeface="Stoke" pitchFamily="18" charset="0"/>
                </a:endParaRPr>
              </a:p>
            </p:txBody>
          </p:sp>
          <p:sp>
            <p:nvSpPr>
              <p:cNvPr id="16" name="CaixaDeTexto 15"/>
              <p:cNvSpPr txBox="1"/>
              <p:nvPr/>
            </p:nvSpPr>
            <p:spPr>
              <a:xfrm>
                <a:off x="7827366" y="2609538"/>
                <a:ext cx="89800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800" dirty="0" smtClean="0">
                    <a:solidFill>
                      <a:srgbClr val="F39C12"/>
                    </a:solidFill>
                    <a:latin typeface="Stoke" pitchFamily="18" charset="0"/>
                  </a:rPr>
                  <a:t>k</a:t>
                </a:r>
              </a:p>
            </p:txBody>
          </p:sp>
        </p:grpSp>
        <p:pic>
          <p:nvPicPr>
            <p:cNvPr id="17" name="Imagem 16" descr="logo-ragnarok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2552" y="2978747"/>
              <a:ext cx="1109153" cy="783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8944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2883951" y="1167209"/>
            <a:ext cx="6368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Situação Problema 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2"/>
          </p:nvPr>
        </p:nvSpPr>
        <p:spPr>
          <a:xfrm>
            <a:off x="837743" y="2454412"/>
            <a:ext cx="9820263" cy="2852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500" dirty="0">
                <a:solidFill>
                  <a:srgbClr val="F39C12"/>
                </a:solidFill>
              </a:rPr>
              <a:t> </a:t>
            </a:r>
            <a:r>
              <a:rPr lang="pt-BR" sz="3500" dirty="0">
                <a:solidFill>
                  <a:schemeClr val="lt1"/>
                </a:solidFill>
              </a:rPr>
              <a:t>Preços abusivos em jogos </a:t>
            </a:r>
            <a:r>
              <a:rPr lang="pt-BR" sz="3500" dirty="0" smtClean="0">
                <a:solidFill>
                  <a:schemeClr val="lt1"/>
                </a:solidFill>
              </a:rPr>
              <a:t>eletrônicos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endParaRPr lang="pt-BR" sz="2400" dirty="0" smtClean="0">
              <a:solidFill>
                <a:schemeClr val="lt1"/>
              </a:solidFill>
            </a:endParaRPr>
          </a:p>
          <a:p>
            <a:pPr marL="28575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500" dirty="0">
                <a:solidFill>
                  <a:srgbClr val="F39C12"/>
                </a:solidFill>
              </a:rPr>
              <a:t> </a:t>
            </a:r>
            <a:r>
              <a:rPr lang="pt-BR" sz="3500" dirty="0" err="1" smtClean="0">
                <a:solidFill>
                  <a:schemeClr val="lt1"/>
                </a:solidFill>
              </a:rPr>
              <a:t>Code</a:t>
            </a:r>
            <a:r>
              <a:rPr lang="pt-BR" sz="3500" dirty="0" smtClean="0">
                <a:solidFill>
                  <a:schemeClr val="lt1"/>
                </a:solidFill>
              </a:rPr>
              <a:t> </a:t>
            </a:r>
            <a:r>
              <a:rPr lang="pt-BR" sz="3500" dirty="0" err="1" smtClean="0">
                <a:solidFill>
                  <a:schemeClr val="lt1"/>
                </a:solidFill>
              </a:rPr>
              <a:t>Vein</a:t>
            </a:r>
            <a:r>
              <a:rPr lang="pt-BR" sz="3500" dirty="0" smtClean="0">
                <a:solidFill>
                  <a:schemeClr val="lt1"/>
                </a:solidFill>
              </a:rPr>
              <a:t> (Game)</a:t>
            </a:r>
          </a:p>
          <a:p>
            <a:pPr marL="28575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endParaRPr lang="pt-BR" sz="2200" dirty="0" smtClean="0">
              <a:solidFill>
                <a:schemeClr val="lt1"/>
              </a:solidFill>
            </a:endParaRPr>
          </a:p>
          <a:p>
            <a:pPr marL="285750" lvl="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500" dirty="0">
                <a:solidFill>
                  <a:srgbClr val="F39C12"/>
                </a:solidFill>
              </a:rPr>
              <a:t> </a:t>
            </a:r>
            <a:r>
              <a:rPr lang="pt-BR" sz="3500" dirty="0" smtClean="0">
                <a:solidFill>
                  <a:schemeClr val="lt1"/>
                </a:solidFill>
              </a:rPr>
              <a:t>Valor R$ 219, 56</a:t>
            </a:r>
          </a:p>
          <a:p>
            <a:pPr marL="285750" lvl="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endParaRPr lang="pt-BR" sz="2400" dirty="0" smtClean="0">
              <a:solidFill>
                <a:schemeClr val="lt1"/>
              </a:solidFill>
            </a:endParaRPr>
          </a:p>
          <a:p>
            <a:pPr marL="28575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500" dirty="0" smtClean="0">
                <a:solidFill>
                  <a:srgbClr val="F39C12"/>
                </a:solidFill>
              </a:rPr>
              <a:t> </a:t>
            </a:r>
            <a:r>
              <a:rPr lang="pt-BR" sz="3500" dirty="0" smtClean="0">
                <a:solidFill>
                  <a:schemeClr val="lt1"/>
                </a:solidFill>
              </a:rPr>
              <a:t>Salário mínimo  R$ 998,00</a:t>
            </a:r>
          </a:p>
          <a:p>
            <a:pPr marL="28575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endParaRPr lang="pt-BR" sz="2400" dirty="0" smtClean="0">
              <a:solidFill>
                <a:schemeClr val="lt1"/>
              </a:solidFill>
            </a:endParaRPr>
          </a:p>
          <a:p>
            <a:pPr marL="285750" lvl="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500" dirty="0">
                <a:solidFill>
                  <a:srgbClr val="F39C12"/>
                </a:solidFill>
              </a:rPr>
              <a:t> </a:t>
            </a:r>
            <a:r>
              <a:rPr lang="pt-BR" sz="3500" dirty="0" smtClean="0">
                <a:solidFill>
                  <a:schemeClr val="lt1"/>
                </a:solidFill>
              </a:rPr>
              <a:t>22% de um salário mínimo</a:t>
            </a:r>
          </a:p>
          <a:p>
            <a:pPr marL="0" indent="0">
              <a:spcBef>
                <a:spcPts val="0"/>
              </a:spcBef>
              <a:buClr>
                <a:srgbClr val="F39C12"/>
              </a:buClr>
              <a:buSzPts val="3200"/>
            </a:pPr>
            <a:endParaRPr lang="pt-BR" dirty="0"/>
          </a:p>
        </p:txBody>
      </p:sp>
      <p:sp>
        <p:nvSpPr>
          <p:cNvPr id="156" name="Google Shape;156;p19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8" descr="codevein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4" y="2956290"/>
            <a:ext cx="4351311" cy="2493527"/>
          </a:xfrm>
          <a:prstGeom prst="rect">
            <a:avLst/>
          </a:prstGeom>
        </p:spPr>
      </p:pic>
      <p:pic>
        <p:nvPicPr>
          <p:cNvPr id="10" name="Imagem 9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1026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0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911651" y="1323032"/>
            <a:ext cx="6368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Situação Problema 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2"/>
          </p:nvPr>
        </p:nvSpPr>
        <p:spPr>
          <a:xfrm>
            <a:off x="1047606" y="2334491"/>
            <a:ext cx="49515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 smtClean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 err="1" smtClean="0">
                <a:solidFill>
                  <a:schemeClr val="lt1"/>
                </a:solidFill>
              </a:rPr>
              <a:t>Devil</a:t>
            </a:r>
            <a:r>
              <a:rPr lang="pt-BR" sz="3200" dirty="0" smtClean="0">
                <a:solidFill>
                  <a:schemeClr val="lt1"/>
                </a:solidFill>
              </a:rPr>
              <a:t> May </a:t>
            </a:r>
            <a:r>
              <a:rPr lang="pt-BR" sz="3200" dirty="0" err="1" smtClean="0">
                <a:solidFill>
                  <a:schemeClr val="lt1"/>
                </a:solidFill>
              </a:rPr>
              <a:t>Cry</a:t>
            </a:r>
            <a:r>
              <a:rPr lang="pt-BR" sz="3200" dirty="0" smtClean="0">
                <a:solidFill>
                  <a:schemeClr val="lt1"/>
                </a:solidFill>
              </a:rPr>
              <a:t> 5 </a:t>
            </a:r>
            <a:endParaRPr dirty="0" smtClean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 smtClean="0">
                <a:solidFill>
                  <a:schemeClr val="lt1"/>
                </a:solidFill>
              </a:rPr>
              <a:t>Vida </a:t>
            </a:r>
            <a:r>
              <a:rPr lang="pt-BR" sz="3200" dirty="0">
                <a:solidFill>
                  <a:schemeClr val="lt1"/>
                </a:solidFill>
              </a:rPr>
              <a:t>útil 15 horas 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chemeClr val="lt1"/>
                </a:solidFill>
              </a:rPr>
              <a:t>Abandonado na estante </a:t>
            </a:r>
            <a:endParaRPr dirty="0"/>
          </a:p>
        </p:txBody>
      </p:sp>
      <p:sp>
        <p:nvSpPr>
          <p:cNvPr id="167" name="Google Shape;167;p20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agem 9" descr="dmc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06" y="2501876"/>
            <a:ext cx="5287917" cy="2969534"/>
          </a:xfrm>
          <a:prstGeom prst="rect">
            <a:avLst/>
          </a:prstGeom>
        </p:spPr>
      </p:pic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2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5090400" y="1278646"/>
            <a:ext cx="201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1296985" y="2597727"/>
            <a:ext cx="9318000" cy="24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Devil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custando 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R$ 159,90 (em média)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Devil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seminovo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 </a:t>
            </a:r>
            <a:r>
              <a:rPr lang="pt-BR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custando R$ 80,00 à R$ 100,00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1113</Words>
  <Application>Microsoft Office PowerPoint</Application>
  <PresentationFormat>Personalizar</PresentationFormat>
  <Paragraphs>352</Paragraphs>
  <Slides>57</Slides>
  <Notes>57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58" baseType="lpstr">
      <vt:lpstr>Tema do Office</vt:lpstr>
      <vt:lpstr>Pro.Code()</vt:lpstr>
      <vt:lpstr>Slide 2</vt:lpstr>
      <vt:lpstr>Assuntos</vt:lpstr>
      <vt:lpstr>QR Code do nosso App</vt:lpstr>
      <vt:lpstr>Pro.Code()</vt:lpstr>
      <vt:lpstr>Slide 6</vt:lpstr>
      <vt:lpstr>Situação Problema </vt:lpstr>
      <vt:lpstr>Situação Problema </vt:lpstr>
      <vt:lpstr>Slide 9</vt:lpstr>
      <vt:lpstr>Slide 10</vt:lpstr>
      <vt:lpstr>Slide 11</vt:lpstr>
      <vt:lpstr>Quem somos</vt:lpstr>
      <vt:lpstr>Como Surgiu?</vt:lpstr>
      <vt:lpstr>Nossas ideias</vt:lpstr>
      <vt:lpstr>Missão</vt:lpstr>
      <vt:lpstr>Visão</vt:lpstr>
      <vt:lpstr>Valores</vt:lpstr>
      <vt:lpstr>Mercado</vt:lpstr>
      <vt:lpstr>Mercado</vt:lpstr>
      <vt:lpstr>Mercado</vt:lpstr>
      <vt:lpstr>Slide 21</vt:lpstr>
      <vt:lpstr>Slide 22</vt:lpstr>
      <vt:lpstr>Tecnologias</vt:lpstr>
      <vt:lpstr>Tecnologias</vt:lpstr>
      <vt:lpstr>Tecnologias</vt:lpstr>
      <vt:lpstr>WEB</vt:lpstr>
      <vt:lpstr>WEB</vt:lpstr>
      <vt:lpstr>Slide 28</vt:lpstr>
      <vt:lpstr>Mobile </vt:lpstr>
      <vt:lpstr>Mobile</vt:lpstr>
      <vt:lpstr>Mobile</vt:lpstr>
      <vt:lpstr>Mobile</vt:lpstr>
      <vt:lpstr>Mobile</vt:lpstr>
      <vt:lpstr>Backend – Linguagens e framework</vt:lpstr>
      <vt:lpstr>API</vt:lpstr>
      <vt:lpstr>API</vt:lpstr>
      <vt:lpstr>Banco de Dados</vt:lpstr>
      <vt:lpstr>Banco de Dados</vt:lpstr>
      <vt:lpstr>Banco de Dados</vt:lpstr>
      <vt:lpstr>Banco de Dados</vt:lpstr>
      <vt:lpstr>Slide 41</vt:lpstr>
      <vt:lpstr>Banco de Dados</vt:lpstr>
      <vt:lpstr>Servidor na Nuvem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Pro.Code()</dc:title>
  <dc:creator>VINICIUS OLIVEIRA DE ALMEIDA</dc:creator>
  <cp:lastModifiedBy>Victor Oliveira</cp:lastModifiedBy>
  <cp:revision>55</cp:revision>
  <dcterms:modified xsi:type="dcterms:W3CDTF">2019-12-11T20:27:16Z</dcterms:modified>
</cp:coreProperties>
</file>